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65" r:id="rId4"/>
    <p:sldId id="286" r:id="rId5"/>
    <p:sldId id="288" r:id="rId6"/>
    <p:sldId id="306" r:id="rId7"/>
    <p:sldId id="307" r:id="rId8"/>
    <p:sldId id="308" r:id="rId9"/>
    <p:sldId id="310" r:id="rId10"/>
    <p:sldId id="309" r:id="rId11"/>
    <p:sldId id="311" r:id="rId12"/>
    <p:sldId id="312" r:id="rId13"/>
    <p:sldId id="282" r:id="rId14"/>
    <p:sldId id="283" r:id="rId15"/>
    <p:sldId id="297" r:id="rId16"/>
    <p:sldId id="298" r:id="rId17"/>
    <p:sldId id="299" r:id="rId18"/>
    <p:sldId id="300" r:id="rId19"/>
    <p:sldId id="301" r:id="rId20"/>
    <p:sldId id="302" r:id="rId21"/>
    <p:sldId id="303" r:id="rId22"/>
    <p:sldId id="304" r:id="rId23"/>
    <p:sldId id="305" r:id="rId24"/>
    <p:sldId id="287" r:id="rId25"/>
    <p:sldId id="289" r:id="rId26"/>
    <p:sldId id="290" r:id="rId27"/>
    <p:sldId id="291" r:id="rId28"/>
    <p:sldId id="292" r:id="rId29"/>
    <p:sldId id="293" r:id="rId30"/>
    <p:sldId id="294" r:id="rId31"/>
    <p:sldId id="295" r:id="rId32"/>
    <p:sldId id="296" r:id="rId33"/>
    <p:sldId id="27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7db3a9923d3415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B39E"/>
    <a:srgbClr val="006C62"/>
    <a:srgbClr val="00D6AD"/>
    <a:srgbClr val="7F7F7F"/>
    <a:srgbClr val="15AF95"/>
    <a:srgbClr val="A6A6A6"/>
    <a:srgbClr val="17453D"/>
    <a:srgbClr val="12342E"/>
    <a:srgbClr val="000000"/>
    <a:srgbClr val="EFC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84056" autoAdjust="0"/>
  </p:normalViewPr>
  <p:slideViewPr>
    <p:cSldViewPr snapToGrid="0">
      <p:cViewPr varScale="1">
        <p:scale>
          <a:sx n="96" d="100"/>
          <a:sy n="96" d="100"/>
        </p:scale>
        <p:origin x="1218"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66" d="100"/>
          <a:sy n="66" d="100"/>
        </p:scale>
        <p:origin x="1238" y="-25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4F731E-89C4-4E73-A518-E26E46AC2251}" type="datetimeFigureOut">
              <a:rPr lang="zh-CN" altLang="en-US" smtClean="0"/>
              <a:t>2019/4/1</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B3D8A9-B803-49B7-8826-85E446611ABA}" type="slidenum">
              <a:rPr lang="zh-CN" altLang="en-US" smtClean="0"/>
              <a:t>‹#›</a:t>
            </a:fld>
            <a:endParaRPr lang="zh-CN" altLang="en-US"/>
          </a:p>
        </p:txBody>
      </p:sp>
    </p:spTree>
    <p:extLst>
      <p:ext uri="{BB962C8B-B14F-4D97-AF65-F5344CB8AC3E}">
        <p14:creationId xmlns:p14="http://schemas.microsoft.com/office/powerpoint/2010/main" val="2522352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6477-A869-4A11-A4FA-B75D94106C96}" type="datetimeFigureOut">
              <a:rPr lang="zh-CN" altLang="en-US" smtClean="0"/>
              <a:t>2019/4/1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E6889-349A-49E8-AAE1-A1FB1A7B9723}" type="slidenum">
              <a:rPr lang="zh-CN" altLang="en-US" smtClean="0"/>
              <a:t>‹#›</a:t>
            </a:fld>
            <a:endParaRPr lang="zh-CN" altLang="en-US"/>
          </a:p>
        </p:txBody>
      </p:sp>
    </p:spTree>
    <p:extLst>
      <p:ext uri="{BB962C8B-B14F-4D97-AF65-F5344CB8AC3E}">
        <p14:creationId xmlns:p14="http://schemas.microsoft.com/office/powerpoint/2010/main" val="1831563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1956 </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生产出第一个磁盘驱动器</a:t>
            </a:r>
            <a:r>
              <a:rPr lang="en-US" altLang="zh-CN" sz="1200" b="0" i="0" kern="1200" dirty="0">
                <a:solidFill>
                  <a:schemeClr val="tx1"/>
                </a:solidFill>
                <a:effectLst/>
                <a:latin typeface="+mn-lt"/>
                <a:ea typeface="+mn-ea"/>
                <a:cs typeface="+mn-cs"/>
              </a:rPr>
              <a:t>—— the Model 305 RAMAC</a:t>
            </a:r>
            <a:r>
              <a:rPr lang="zh-CN" altLang="en-US" sz="1200" b="0" i="0" kern="1200" dirty="0">
                <a:solidFill>
                  <a:schemeClr val="tx1"/>
                </a:solidFill>
                <a:effectLst/>
                <a:latin typeface="+mn-lt"/>
                <a:ea typeface="+mn-ea"/>
                <a:cs typeface="+mn-cs"/>
              </a:rPr>
              <a:t>。此驱动器有</a:t>
            </a:r>
            <a:r>
              <a:rPr lang="en-US" altLang="zh-CN" sz="1200" b="0" i="0" kern="1200" dirty="0">
                <a:solidFill>
                  <a:schemeClr val="tx1"/>
                </a:solidFill>
                <a:effectLst/>
                <a:latin typeface="+mn-lt"/>
                <a:ea typeface="+mn-ea"/>
                <a:cs typeface="+mn-cs"/>
              </a:rPr>
              <a:t>50 </a:t>
            </a:r>
            <a:r>
              <a:rPr lang="zh-CN" altLang="en-US" sz="1200" b="0" i="0" kern="1200" dirty="0">
                <a:solidFill>
                  <a:schemeClr val="tx1"/>
                </a:solidFill>
                <a:effectLst/>
                <a:latin typeface="+mn-lt"/>
                <a:ea typeface="+mn-ea"/>
                <a:cs typeface="+mn-cs"/>
              </a:rPr>
              <a:t>个盘片，每个盘片直径是</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英尺，可以储存</a:t>
            </a:r>
            <a:r>
              <a:rPr lang="en-US" altLang="zh-CN" sz="1200" b="0" i="0" kern="1200" dirty="0">
                <a:solidFill>
                  <a:schemeClr val="tx1"/>
                </a:solidFill>
                <a:effectLst/>
                <a:latin typeface="+mn-lt"/>
                <a:ea typeface="+mn-ea"/>
                <a:cs typeface="+mn-cs"/>
              </a:rPr>
              <a:t>5MB</a:t>
            </a:r>
            <a:r>
              <a:rPr lang="zh-CN" altLang="en-US" sz="1200" b="0" i="0" kern="1200" dirty="0">
                <a:solidFill>
                  <a:schemeClr val="tx1"/>
                </a:solidFill>
                <a:effectLst/>
                <a:latin typeface="+mn-lt"/>
                <a:ea typeface="+mn-ea"/>
                <a:cs typeface="+mn-cs"/>
              </a:rPr>
              <a:t>的数据。使用磁盘最大的好处是可以随机地存取数据，而穿孔卡片和磁带只能顺序存取数据。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数据模型是数据库系统的核心和基础，各种</a:t>
            </a:r>
            <a:r>
              <a:rPr lang="en-US" altLang="zh-CN" sz="1200" b="0" i="0" kern="1200" dirty="0">
                <a:solidFill>
                  <a:schemeClr val="tx1"/>
                </a:solidFill>
                <a:effectLst/>
                <a:latin typeface="+mn-lt"/>
                <a:ea typeface="+mn-ea"/>
                <a:cs typeface="+mn-cs"/>
              </a:rPr>
              <a:t>DBMS </a:t>
            </a:r>
            <a:r>
              <a:rPr lang="zh-CN" altLang="en-US" sz="1200" b="0" i="0" kern="1200" dirty="0">
                <a:solidFill>
                  <a:schemeClr val="tx1"/>
                </a:solidFill>
                <a:effectLst/>
                <a:latin typeface="+mn-lt"/>
                <a:ea typeface="+mn-ea"/>
                <a:cs typeface="+mn-cs"/>
              </a:rPr>
              <a:t>软件都是基于某种数据模型的。所以通常也按照数据模型的特点将传统数据库系统分成网状数据库、层次数据库和关系数据库三类。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年代末产生起，如今已经发展到</a:t>
            </a:r>
            <a:r>
              <a:rPr lang="en-US" altLang="zh-CN" sz="1200" b="0" i="0" kern="1200" dirty="0">
                <a:solidFill>
                  <a:schemeClr val="tx1"/>
                </a:solidFill>
                <a:effectLst/>
                <a:latin typeface="+mn-lt"/>
                <a:ea typeface="+mn-ea"/>
                <a:cs typeface="+mn-cs"/>
              </a:rPr>
              <a:t>IMSV6</a:t>
            </a:r>
            <a:r>
              <a:rPr lang="zh-CN" altLang="en-US" sz="1200" b="0" i="0" kern="1200" dirty="0">
                <a:solidFill>
                  <a:schemeClr val="tx1"/>
                </a:solidFill>
                <a:effectLst/>
                <a:latin typeface="+mn-lt"/>
                <a:ea typeface="+mn-ea"/>
                <a:cs typeface="+mn-cs"/>
              </a:rPr>
              <a:t>，提供群集、</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路数据共享、消息队列共享等先进特性的支持。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状数据库和层次数据库已经很好地解决了数据的集中和共享问题，但是在数据独立性和抽象级别上仍有很大欠缺。用户在对这两种数据库进行存取时，仍然需要明确数据的存储结构，指出存取路径。而后来出现的关系数据库较好地解决了这些问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语言的功能包括查询、操纵、定义和控制，是一个综合的、通用的关系数据库语言，同时又是一种高度非过程化的语言，只要求用户指出做什么而不需要指出怎么做。</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t>3</a:t>
            </a:fld>
            <a:endParaRPr lang="zh-CN" altLang="en-US"/>
          </a:p>
        </p:txBody>
      </p:sp>
    </p:spTree>
    <p:extLst>
      <p:ext uri="{BB962C8B-B14F-4D97-AF65-F5344CB8AC3E}">
        <p14:creationId xmlns:p14="http://schemas.microsoft.com/office/powerpoint/2010/main" val="2517670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543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随着数据库理论的深入研究，为了克服数据库模型在表达能力方面的不足，加强语义知识成分，使数据库具有推理能力，科学家提出许多更高抽象层次的概念模型。另一方面，人工智能存在着一个以知识来描述并且完成智力行为的能力问题，即如何建立知识库。在这样前提下，诞生了知识库系统。</a:t>
            </a:r>
          </a:p>
          <a:p>
            <a:endParaRPr lang="en-US" altLang="zh-CN" dirty="0"/>
          </a:p>
          <a:p>
            <a:r>
              <a:rPr lang="zh-CN" altLang="en-US" dirty="0"/>
              <a:t>它是数据库系统与人工智能技术相互结合的产物，也就是在人工智能技术的基础上加入数据库系统，把数据库和人工智能结合在一起，利用这种方式来提高 </a:t>
            </a:r>
            <a:r>
              <a:rPr lang="en-US" altLang="zh-CN" dirty="0"/>
              <a:t>DBMS </a:t>
            </a:r>
            <a:r>
              <a:rPr lang="zh-CN" altLang="en-US" dirty="0"/>
              <a:t>以及推理和查询的能力。</a:t>
            </a:r>
            <a:endParaRPr lang="en-US" altLang="zh-CN" dirty="0"/>
          </a:p>
          <a:p>
            <a:endParaRPr lang="en-US" altLang="zh-CN" dirty="0"/>
          </a:p>
          <a:p>
            <a:r>
              <a:rPr lang="zh-CN" altLang="en-US" dirty="0"/>
              <a:t>目前，知识库系统己在决策支持系统、专家系统、</a:t>
            </a:r>
            <a:r>
              <a:rPr lang="en-US" altLang="zh-CN" dirty="0"/>
              <a:t>CAD</a:t>
            </a:r>
            <a:r>
              <a:rPr lang="zh-CN" altLang="en-US" dirty="0"/>
              <a:t>，办公室自动化等方面取得了很好的应用，可以预见其旺盛的生命力和美好前景。</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589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知识的功能性与服务性集中体现在对知识的有机组合与管理方面，而基于数据库技术的组织与管理系统可以实现这一目标。根据以上对知识及其特性的分析，可以获得知识库系统的基本组成，如图所示。</a:t>
            </a:r>
            <a:endParaRPr lang="en-US" altLang="zh-CN" dirty="0"/>
          </a:p>
          <a:p>
            <a:r>
              <a:rPr lang="zh-CN" altLang="en-US" dirty="0"/>
              <a:t>其中知识库是用来存放知识的实体。在知识库中的知识具有无矛盾性和无冗余性。知识库所需存贮容量巨大，一般容量远远超过数据库的存贮容量。在知识库的支持下，快速有效的知识存取功能是知识库实现实用化的一个关键。</a:t>
            </a:r>
            <a:endParaRPr lang="en-US" altLang="zh-CN" dirty="0"/>
          </a:p>
          <a:p>
            <a:r>
              <a:rPr lang="zh-CN" altLang="en-US" dirty="0"/>
              <a:t>推理机构是利用知识的执行体，是决定知识库系统性能好坏和工作效率高低的关键部件。</a:t>
            </a:r>
            <a:endParaRPr lang="en-US" altLang="zh-CN" dirty="0"/>
          </a:p>
          <a:p>
            <a:r>
              <a:rPr lang="zh-CN" altLang="en-US" dirty="0"/>
              <a:t>知识库管理系统是知识库建立、更新、维护、管理、使用的功能体。</a:t>
            </a:r>
          </a:p>
          <a:p>
            <a:r>
              <a:rPr lang="zh-CN" altLang="en-US" dirty="0"/>
              <a:t>知识获取接口是完成从知识源抽取的知识，通过向某一种知识表示语言的转换，并完成知识同化的功能部件。</a:t>
            </a:r>
          </a:p>
          <a:p>
            <a:r>
              <a:rPr lang="zh-CN" altLang="en-US" dirty="0"/>
              <a:t>用户接口是一种向用户提供使用知识库的手段，并向用户提供问题求解答案的功能部件。用户接口通常是一种知识查询语言。</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109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知识的功能性与服务性集中体现在对知识的有机组合与管理方面，而基于数据库技术的组织与管理系统可以实现这一目标。根据以上对知识及其特性的分析，可以获得知识库系统的基本组成，如图所示。</a:t>
            </a:r>
            <a:endParaRPr lang="en-US" altLang="zh-CN" dirty="0"/>
          </a:p>
          <a:p>
            <a:r>
              <a:rPr lang="zh-CN" altLang="en-US" dirty="0"/>
              <a:t>其中知识库是用来存放知识的实体。在知识库中的知识具有无矛盾性和无冗余性。知识库所需存贮容量巨大，一般容量远远超过数据库的存贮容量。在知识库的支持下，快速有效的知识存取功能是知识库实现实用化的一个关键。</a:t>
            </a:r>
            <a:endParaRPr lang="en-US" altLang="zh-CN" dirty="0"/>
          </a:p>
          <a:p>
            <a:r>
              <a:rPr lang="zh-CN" altLang="en-US" dirty="0"/>
              <a:t>推理机构是利用知识的执行体，是决定知识库系统性能好坏和工作效率高低的关键部件。</a:t>
            </a:r>
            <a:endParaRPr lang="en-US" altLang="zh-CN" dirty="0"/>
          </a:p>
          <a:p>
            <a:r>
              <a:rPr lang="zh-CN" altLang="en-US" dirty="0"/>
              <a:t>知识库管理系统是知识库建立、更新、维护、管理、使用的功能体。</a:t>
            </a:r>
          </a:p>
          <a:p>
            <a:r>
              <a:rPr lang="zh-CN" altLang="en-US" dirty="0"/>
              <a:t>知识获取接口是完成从知识源抽取的知识，通过向某一种知识表示语言的转换，并完成知识同化的功能部件。</a:t>
            </a:r>
          </a:p>
          <a:p>
            <a:r>
              <a:rPr lang="zh-CN" altLang="en-US" dirty="0"/>
              <a:t>用户接口是一种向用户提供使用知识库的手段，并向用户提供问题求解答案的功能部件。用户接口通常是一种知识查询语言。</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25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虽然在物理上分别存储在不同的物理节点上，但是用户在任何一个地方执行全局应用，就好像数据存储在同一台计算机上一样，用户感觉并没有不一样。</a:t>
            </a:r>
            <a:endParaRPr lang="en-US" altLang="zh-CN" dirty="0"/>
          </a:p>
          <a:p>
            <a:endParaRPr lang="en-US" altLang="zh-CN" dirty="0"/>
          </a:p>
          <a:p>
            <a:r>
              <a:rPr lang="zh-CN" altLang="en-US" dirty="0"/>
              <a:t>分布式数据库系统是在集中式数据库系统的基础上发展起来的，是计算机技术和网络技术结合的产物。分布式数据库系统适合于单位分散的部门，允许各个部门将其常用的数据存储在本地，实施就地存放本地使用，从而提高响应速度，降低通信费用。分布式数据库系统与集中式数据库系统相比具有可扩展性，通过增加适当的数据冗余，提高系统的可靠性。</a:t>
            </a:r>
            <a:endParaRPr lang="en-US" altLang="zh-CN" dirty="0"/>
          </a:p>
          <a:p>
            <a:endParaRPr lang="en-US" altLang="zh-CN" dirty="0"/>
          </a:p>
          <a:p>
            <a:r>
              <a:rPr lang="zh-CN" altLang="en-US" dirty="0"/>
              <a:t>在集中式数据库中，尽量减少冗余度是系统目标之一．其原因是，冗余数据浪费存储空间，而且容易造成各副本之间的不一致性．而为了保证数据的一致性，系统要付出一定的维护代价．减少冗余度的目标是用数据共享来达到的。而在分布式数据库中却希望增加冗余数据，在不同的场地存储同一数据的多个副本，其原因是：①．提高系统的可靠性、可用性当某一场地出现故障时，系统可以对另一场地上的相同副本进行操作，不会因一处故障而造成整个系统的瘫痪。②．提高系统性能系统可以根据距离选择离用户最近的数据副本进行操作，减少通信代价，改善整个系统的性能。</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126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4430935"/>
          </a:xfrm>
        </p:spPr>
        <p:txBody>
          <a:bodyPr/>
          <a:lstStyle/>
          <a:p>
            <a:r>
              <a:rPr lang="zh-CN" altLang="en-US" dirty="0"/>
              <a:t>分布透明性</a:t>
            </a:r>
          </a:p>
          <a:p>
            <a:r>
              <a:rPr lang="zh-CN" altLang="en-US" dirty="0"/>
              <a:t>有了分布透明性，用户的应用程序书写起来就如同数据没有分布一样．当数据从一个场地移到另一个场地时不必改写应用程序．当增加某些数据的重复副本时也不必改写应用程序．数据分布的信息由系统存储在数据字典中．用户对非本地数据的访问请求由系统根据数据字典予以解释、转换、传送．</a:t>
            </a:r>
            <a:endParaRPr lang="en-US" altLang="zh-CN" dirty="0"/>
          </a:p>
          <a:p>
            <a:r>
              <a:rPr lang="zh-CN" altLang="en-US" dirty="0"/>
              <a:t>集中节点结合</a:t>
            </a:r>
            <a:endParaRPr lang="en-US" altLang="zh-CN" dirty="0"/>
          </a:p>
          <a:p>
            <a:r>
              <a:rPr lang="zh-CN" altLang="en-US" dirty="0"/>
              <a:t>在分布式数据库中，数据的共享有两个层次：一是局部共享，即在局部数据库中存储局部场地上各用户的共享数据．这些数据是本场地用户常用的．二是全局共享，即在分布式数据库的各个场地也存储可供网中其它场地的用户共享的数据，支持系统中的全局应用．另外还</a:t>
            </a:r>
            <a:r>
              <a:rPr lang="zh-CN" altLang="en-US" dirty="0">
                <a:solidFill>
                  <a:prstClr val="black"/>
                </a:solidFill>
              </a:rPr>
              <a:t>支持全局数据库的一致性和和可恢复性，分布式数据库中各局部数据库应满足集中式数据库的一致性、可串行性和可恢复性。除此以外还应保证数据库的全局一致性、并行操作的可串行性和系统的全局可恢复性。这是因为全局应用要涉及两个以上结点的数据．因此在分布式数据库系统中一个业务可能由不同场地上的多个操作组成．</a:t>
            </a:r>
            <a:endParaRPr lang="en-US" altLang="zh-CN" dirty="0">
              <a:solidFill>
                <a:prstClr val="black"/>
              </a:solidFill>
            </a:endParaRPr>
          </a:p>
          <a:p>
            <a:r>
              <a:rPr lang="zh-CN" altLang="en-US" dirty="0"/>
              <a:t>复制透明性</a:t>
            </a:r>
            <a:endParaRPr lang="en-US" altLang="zh-CN" dirty="0"/>
          </a:p>
          <a:p>
            <a:r>
              <a:rPr lang="zh-CN" altLang="en-US" dirty="0"/>
              <a:t>用户不用关心数据库在网络中各个节点的复制情况，被复制的数据的更新都由系统自动完成。在分布式数据库系统中，可以把一个场地的数据复制到其他场地存放，应用程序可以使用复制到本地的数据在本地完成分布式操作，避免通过网络传输数据，提高了系统的运行和查询效率。但是对于复制数据的更新操作，就要涉及到对所有复制数据的更新。</a:t>
            </a:r>
            <a:endParaRPr lang="en-US" altLang="zh-CN" dirty="0"/>
          </a:p>
          <a:p>
            <a:r>
              <a:rPr lang="zh-CN" altLang="en-US" dirty="0"/>
              <a:t>易于扩展性</a:t>
            </a:r>
          </a:p>
          <a:p>
            <a:r>
              <a:rPr lang="zh-CN" altLang="en-US" dirty="0"/>
              <a:t>在大多数网络环境中，单个数据库服务器最终会不满足使用。如果服务器软件支持透明的水平扩展，那么就可以增加多个服务器来进一步分布数据和分担处理任务。</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240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虽然在物理上分别存储在不同的物理节点上，但是用户在任何一个地方执行全局应用，就好像数据存储在同一台计算机上一样，用户感觉并没有不一样。</a:t>
            </a:r>
            <a:endParaRPr lang="en-US" altLang="zh-CN" dirty="0"/>
          </a:p>
          <a:p>
            <a:endParaRPr lang="en-US" altLang="zh-CN" dirty="0"/>
          </a:p>
          <a:p>
            <a:r>
              <a:rPr lang="zh-CN" altLang="en-US" dirty="0"/>
              <a:t>分布式数据库系统是在集中式数据库系统的基础上发展起来的，是计算机技术和网络技术结合的产物。分布式数据库系统适合于单位分散的部门，允许各个部门将其常用的数据存储在本地，实施就地存放本地使用，从而提高响应速度，降低通信费用。分布式数据库系统与集中式数据库系统相比具有可扩展性，通过增加适当的数据冗余，提高系统的可靠性。</a:t>
            </a:r>
            <a:endParaRPr lang="en-US" altLang="zh-CN" dirty="0"/>
          </a:p>
          <a:p>
            <a:endParaRPr lang="en-US" altLang="zh-CN" dirty="0"/>
          </a:p>
          <a:p>
            <a:r>
              <a:rPr lang="zh-CN" altLang="en-US" dirty="0"/>
              <a:t>在集中式数据库中，尽量减少冗余度是系统目标之一．其原因是，冗余数据浪费存储空间，而且容易造成各副本之间的不一致性．而为了保证数据的一致性，系统要付出一定的维护代价．减少冗余度的目标是用数据共享来达到的。而在分布式数据库中却希望增加冗余数据，在不同的场地存储同一数据的多个副本，其原因是：①．提高系统的可靠性、可用性当某一场地出现故障时，系统可以对另一场地上的相同副本进行操作，不会因一处故障而造成整个系统的瘫痪。②．提高系统性能系统可以根据距离选择离用户最近的数据副本进行操作，减少通信代价，改善整个系统的性能。</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2908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数据库管理系统按照用户的要求提供数据服务，是典型的“服务程序”。它所提供的服务完全是被动的，只有当用户有要求时才为其服务，不会主动地为用户作些事情。能够根据各种事件的发生或环境的变化主动为用户提供相应的信息服务的新型的数据库系统，即主动数据库系统。</a:t>
            </a:r>
            <a:endParaRPr lang="en-US" altLang="zh-CN" dirty="0"/>
          </a:p>
          <a:p>
            <a:endParaRPr lang="en-US" altLang="zh-CN" dirty="0"/>
          </a:p>
          <a:p>
            <a:r>
              <a:rPr lang="zh-CN" altLang="en-US" dirty="0"/>
              <a:t>它丝毫不会灵活地根据数据库的外部环境或内部状态主动做什么。诸如主动提出警告、主动切换检索方法和主动实现某些动态修改和适应等功能，它们都做不到。所以，不妨把传统数据库系统的服务称为“被动服务”。其次，对传统数据库而言，若需要实现这些功能，就必须借助一种程序设计语言以独立进程的形式单独编写一个程序来实现。然而，在各种实际应用中，数据库软件的各种主动性功能是迫切需要的。例如，一个典型的仓库管理系统，除了必须有诸如入库和出库等基本功能之外，往往需要有对仓库库存的监控功能，即在库存太少或过多时主动地发出警告之类的信息。</a:t>
            </a:r>
            <a:endParaRPr lang="en-US" altLang="zh-CN" dirty="0"/>
          </a:p>
          <a:p>
            <a:pPr lvl="0"/>
            <a:endParaRPr lang="en-US" altLang="zh-CN" dirty="0">
              <a:solidFill>
                <a:prstClr val="black"/>
              </a:solidFill>
            </a:endParaRPr>
          </a:p>
          <a:p>
            <a:pPr lvl="0"/>
            <a:r>
              <a:rPr lang="zh-CN" altLang="en-US" dirty="0"/>
              <a:t>其中</a:t>
            </a:r>
            <a:r>
              <a:rPr lang="en-US" altLang="zh-CN" dirty="0"/>
              <a:t>DBS</a:t>
            </a:r>
            <a:r>
              <a:rPr lang="zh-CN" altLang="en-US" dirty="0"/>
              <a:t>用来存储数据和对数据进行维护、管理与应用；</a:t>
            </a:r>
            <a:r>
              <a:rPr lang="en-US" altLang="zh-CN" dirty="0"/>
              <a:t>EB</a:t>
            </a:r>
            <a:r>
              <a:rPr lang="zh-CN" altLang="en-US" dirty="0"/>
              <a:t>是一个由事件驱动的一组知识组成的集合，称为事件库，其中每一项知识表示在相应的事件发生时，如何来主动地执行其中包含的由用户预先设定的动作；</a:t>
            </a:r>
            <a:r>
              <a:rPr lang="en-US" altLang="zh-CN" dirty="0"/>
              <a:t>EM</a:t>
            </a:r>
            <a:r>
              <a:rPr lang="zh-CN" altLang="en-US" dirty="0"/>
              <a:t>是一个随时监视</a:t>
            </a:r>
            <a:r>
              <a:rPr lang="en-US" altLang="zh-CN" dirty="0"/>
              <a:t>EB</a:t>
            </a:r>
            <a:r>
              <a:rPr lang="zh-CN" altLang="en-US" dirty="0"/>
              <a:t>中的事件是否已经发生的监视模块，一旦监视到某时间已经发生时就主动地触发系统按照</a:t>
            </a:r>
            <a:r>
              <a:rPr lang="en-US" altLang="zh-CN" dirty="0"/>
              <a:t>EB</a:t>
            </a:r>
            <a:r>
              <a:rPr lang="zh-CN" altLang="en-US" dirty="0"/>
              <a:t>中指明的相应知识执行其中预先设定的动作</a:t>
            </a:r>
            <a:endParaRPr lang="en-US" altLang="zh-CN" dirty="0">
              <a:solidFill>
                <a:prstClr val="black"/>
              </a:solidFill>
            </a:endParaRPr>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36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数据库管理系统按照用户的要求提供数据服务，是典型的“服务程序”。它所提供的服务完全是被动的，只有当用户有要求时才为其服务，不会主动地为用户作些事情。能够根据各种事件的发生或环境的变化主动为用户提供相应的信息服务的新型的数据库系统，即主动数据库系统。</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6713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上述的三条实现路径中，第一种途径最简单，但效率较低；第三种效率高，但实现起来非常复杂；第二种是一个折衷的方案，改造工作量适中，而且效率也较第一种途径要高。总的来说，采用何种实现路径还要根据实际情况来决定。</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7590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数据需要长期保存在外存上供反复使用</a:t>
            </a:r>
          </a:p>
          <a:p>
            <a:r>
              <a:rPr lang="zh-CN" altLang="en-US" sz="1200" b="0" i="0" kern="1200" dirty="0">
                <a:solidFill>
                  <a:schemeClr val="tx1"/>
                </a:solidFill>
                <a:effectLst/>
                <a:latin typeface="+mn-lt"/>
                <a:ea typeface="+mn-ea"/>
                <a:cs typeface="+mn-cs"/>
              </a:rPr>
              <a:t>  由于计算机大量用于数据处理，经常对文件进行查询、修改、插入和删除等操作，所以数</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据需要长期保留，以便于反复操作。</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程序之间有了一定的独立性</a:t>
            </a:r>
          </a:p>
          <a:p>
            <a:r>
              <a:rPr lang="zh-CN" altLang="en-US" sz="1200" b="0" i="0" kern="1200" dirty="0">
                <a:solidFill>
                  <a:schemeClr val="tx1"/>
                </a:solidFill>
                <a:effectLst/>
                <a:latin typeface="+mn-lt"/>
                <a:ea typeface="+mn-ea"/>
                <a:cs typeface="+mn-cs"/>
              </a:rPr>
              <a:t>  操作系统提供了文件管理功能和访问文件的存取方法，程序和数据之间有了数据存取的接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口，程序可以通过文件名和数据打交道，不必再寻找数据的物理存放位置，至此，数据有</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了物理结构和逻辑结构的区别，但此时程序和数据之间的独立性尚还不充分。</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文件的形式已经多样化</a:t>
            </a:r>
          </a:p>
          <a:p>
            <a:r>
              <a:rPr lang="zh-CN" altLang="en-US" sz="1200" b="0" i="0" kern="1200" dirty="0">
                <a:solidFill>
                  <a:schemeClr val="tx1"/>
                </a:solidFill>
                <a:effectLst/>
                <a:latin typeface="+mn-lt"/>
                <a:ea typeface="+mn-ea"/>
                <a:cs typeface="+mn-cs"/>
              </a:rPr>
              <a:t>  由于已经有了直接存取的存储设备，文件也就不再局限于顺序文件，还有了索引文件、链</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表文件等，因而，对文件的访问可以是顺序访问，也可以是直接访问。</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数据的存取基本上以记录为单位</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数据库系统阶段</a:t>
            </a:r>
          </a:p>
          <a:p>
            <a:r>
              <a:rPr lang="zh-CN" altLang="en-US" sz="1200" b="0" i="0" kern="1200" dirty="0">
                <a:solidFill>
                  <a:schemeClr val="tx1"/>
                </a:solidFill>
                <a:effectLst/>
                <a:latin typeface="+mn-lt"/>
                <a:ea typeface="+mn-ea"/>
                <a:cs typeface="+mn-cs"/>
              </a:rPr>
              <a:t>    数据库系统阶段是从</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年代后期开始的。在这一阶段中，数据库中的数据不再是面向某个应</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用或某个程序，而是面向整个企业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组织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或整个应用的。</a:t>
            </a:r>
          </a:p>
          <a:p>
            <a:r>
              <a:rPr lang="zh-CN" altLang="en-US" sz="1200" b="0" i="0" kern="1200" dirty="0">
                <a:solidFill>
                  <a:schemeClr val="tx1"/>
                </a:solidFill>
                <a:effectLst/>
                <a:latin typeface="+mn-lt"/>
                <a:ea typeface="+mn-ea"/>
                <a:cs typeface="+mn-cs"/>
              </a:rPr>
              <a:t>    数据库系统阶段的特点是：</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采用复杂的结构化的数据模型</a:t>
            </a:r>
          </a:p>
          <a:p>
            <a:r>
              <a:rPr lang="zh-CN" altLang="en-US" sz="1200" b="0" i="0" kern="1200" dirty="0">
                <a:solidFill>
                  <a:schemeClr val="tx1"/>
                </a:solidFill>
                <a:effectLst/>
                <a:latin typeface="+mn-lt"/>
                <a:ea typeface="+mn-ea"/>
                <a:cs typeface="+mn-cs"/>
              </a:rPr>
              <a:t>     数据库系统不仅要描述数据本身，还要描述数据之间的联系。这种联系是通过存取路径来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实现的。</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较高的数据独立性</a:t>
            </a:r>
          </a:p>
          <a:p>
            <a:r>
              <a:rPr lang="zh-CN" altLang="en-US" sz="1200" b="0" i="0" kern="1200" dirty="0">
                <a:solidFill>
                  <a:schemeClr val="tx1"/>
                </a:solidFill>
                <a:effectLst/>
                <a:latin typeface="+mn-lt"/>
                <a:ea typeface="+mn-ea"/>
                <a:cs typeface="+mn-cs"/>
              </a:rPr>
              <a:t>     数据和程序彼此独立，数据存储结构的变化尽量不影响用户程序的使用。</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最低的冗余度</a:t>
            </a:r>
          </a:p>
          <a:p>
            <a:r>
              <a:rPr lang="zh-CN" altLang="en-US" sz="1200" b="0" i="0" kern="1200" dirty="0">
                <a:solidFill>
                  <a:schemeClr val="tx1"/>
                </a:solidFill>
                <a:effectLst/>
                <a:latin typeface="+mn-lt"/>
                <a:ea typeface="+mn-ea"/>
                <a:cs typeface="+mn-cs"/>
              </a:rPr>
              <a:t>     数据库系统中的重复数据被减少到最低程度，这样，在有限的存储空间内可以存放更多的</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数据并减少存取时间。</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数据控制功能</a:t>
            </a:r>
          </a:p>
          <a:p>
            <a:r>
              <a:rPr lang="zh-CN" altLang="en-US" sz="1200" b="0" i="0" kern="1200" dirty="0">
                <a:solidFill>
                  <a:schemeClr val="tx1"/>
                </a:solidFill>
                <a:effectLst/>
                <a:latin typeface="+mn-lt"/>
                <a:ea typeface="+mn-ea"/>
                <a:cs typeface="+mn-cs"/>
              </a:rPr>
              <a:t>     数据库系统具有数据的安全性，以防止数据的丢失和被非法使用；具有数据的完整性，以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保护数据的正确、有效和相容；具有数据的并发控制，避免并发程序之间的相互干扰；具</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有数据的恢复功能，在数据库被破坏或数据不可靠时，系统有能力把数据库恢复到最近某</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个时刻的正确状态。</a:t>
            </a:r>
          </a:p>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t>4</a:t>
            </a:fld>
            <a:endParaRPr lang="zh-CN" altLang="en-US"/>
          </a:p>
        </p:txBody>
      </p:sp>
    </p:spTree>
    <p:extLst>
      <p:ext uri="{BB962C8B-B14F-4D97-AF65-F5344CB8AC3E}">
        <p14:creationId xmlns:p14="http://schemas.microsoft.com/office/powerpoint/2010/main" val="37256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上述的三条实现路径中，第一种途径最简单，但效率较低；第三种效率高，但实现起来非常复杂；第二种是一个折衷的方案，改造工作量适中，而且效率也较第一种途径要高。总的来说，采用何种实现路径还要根据实际情况来决定。</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813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E6889-349A-49E8-AAE1-A1FB1A7B9723}" type="slidenum">
              <a:rPr lang="zh-CN" altLang="en-US" smtClean="0"/>
              <a:t>25</a:t>
            </a:fld>
            <a:endParaRPr lang="zh-CN" altLang="en-US"/>
          </a:p>
        </p:txBody>
      </p:sp>
    </p:spTree>
    <p:extLst>
      <p:ext uri="{BB962C8B-B14F-4D97-AF65-F5344CB8AC3E}">
        <p14:creationId xmlns:p14="http://schemas.microsoft.com/office/powerpoint/2010/main" val="71483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.Internet </a:t>
            </a:r>
            <a:r>
              <a:rPr lang="zh-CN" altLang="en-US" dirty="0"/>
              <a:t>的迅速普及和广泛应用对计算机技术的发展产生了深刻的影响</a:t>
            </a:r>
            <a:r>
              <a:rPr lang="en-US" altLang="zh-CN" dirty="0"/>
              <a:t>,</a:t>
            </a:r>
            <a:r>
              <a:rPr lang="zh-CN" altLang="en-US" dirty="0"/>
              <a:t>桌面应用正在向网络应用转移</a:t>
            </a:r>
            <a:r>
              <a:rPr lang="en-US" altLang="zh-CN" dirty="0"/>
              <a:t>,</a:t>
            </a:r>
            <a:r>
              <a:rPr lang="zh-CN" altLang="en-US" dirty="0"/>
              <a:t>从网上获得的不仅是信息</a:t>
            </a:r>
            <a:r>
              <a:rPr lang="en-US" altLang="zh-CN" dirty="0"/>
              <a:t>,</a:t>
            </a:r>
            <a:r>
              <a:rPr lang="zh-CN" altLang="en-US" dirty="0"/>
              <a:t>还包括程序和交互式应用</a:t>
            </a:r>
            <a:r>
              <a:rPr lang="en-US" altLang="zh-CN" dirty="0"/>
              <a:t>(</a:t>
            </a:r>
            <a:r>
              <a:rPr lang="zh-CN" altLang="en-US" dirty="0"/>
              <a:t>即服务</a:t>
            </a:r>
            <a:r>
              <a:rPr lang="en-US" altLang="zh-CN" dirty="0"/>
              <a:t>),</a:t>
            </a:r>
            <a:r>
              <a:rPr lang="zh-CN" altLang="en-US" dirty="0"/>
              <a:t>操 作界面将在浏览器层面上得到统一</a:t>
            </a:r>
          </a:p>
        </p:txBody>
      </p:sp>
      <p:sp>
        <p:nvSpPr>
          <p:cNvPr id="4" name="灯片编号占位符 3"/>
          <p:cNvSpPr>
            <a:spLocks noGrp="1"/>
          </p:cNvSpPr>
          <p:nvPr>
            <p:ph type="sldNum" sz="quarter" idx="5"/>
          </p:nvPr>
        </p:nvSpPr>
        <p:spPr/>
        <p:txBody>
          <a:bodyPr/>
          <a:lstStyle/>
          <a:p>
            <a:fld id="{858E6889-349A-49E8-AAE1-A1FB1A7B9723}" type="slidenum">
              <a:rPr lang="zh-CN" altLang="en-US" smtClean="0"/>
              <a:t>26</a:t>
            </a:fld>
            <a:endParaRPr lang="zh-CN" altLang="en-US"/>
          </a:p>
        </p:txBody>
      </p:sp>
    </p:spTree>
    <p:extLst>
      <p:ext uri="{BB962C8B-B14F-4D97-AF65-F5344CB8AC3E}">
        <p14:creationId xmlns:p14="http://schemas.microsoft.com/office/powerpoint/2010/main" val="1199647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.Internet </a:t>
            </a:r>
            <a:r>
              <a:rPr lang="zh-CN" altLang="en-US" dirty="0"/>
              <a:t>的迅速普及和广泛应用对计算机技术的发展产生了深刻的影响</a:t>
            </a:r>
            <a:r>
              <a:rPr lang="en-US" altLang="zh-CN" dirty="0"/>
              <a:t>,</a:t>
            </a:r>
            <a:r>
              <a:rPr lang="zh-CN" altLang="en-US" dirty="0"/>
              <a:t>桌面应用正在向网络应用转移</a:t>
            </a:r>
            <a:r>
              <a:rPr lang="en-US" altLang="zh-CN" dirty="0"/>
              <a:t>,</a:t>
            </a:r>
            <a:r>
              <a:rPr lang="zh-CN" altLang="en-US" dirty="0"/>
              <a:t>从网上获得的不仅是信息</a:t>
            </a:r>
            <a:r>
              <a:rPr lang="en-US" altLang="zh-CN" dirty="0"/>
              <a:t>,</a:t>
            </a:r>
            <a:r>
              <a:rPr lang="zh-CN" altLang="en-US" dirty="0"/>
              <a:t>还包括程序和交互式应用</a:t>
            </a:r>
            <a:r>
              <a:rPr lang="en-US" altLang="zh-CN" dirty="0"/>
              <a:t>(</a:t>
            </a:r>
            <a:r>
              <a:rPr lang="zh-CN" altLang="en-US" dirty="0"/>
              <a:t>即服务</a:t>
            </a:r>
            <a:r>
              <a:rPr lang="en-US" altLang="zh-CN" dirty="0"/>
              <a:t>),</a:t>
            </a:r>
            <a:r>
              <a:rPr lang="zh-CN" altLang="en-US" dirty="0"/>
              <a:t>操 作界面将在浏览器层面上得到统一</a:t>
            </a:r>
          </a:p>
        </p:txBody>
      </p:sp>
      <p:sp>
        <p:nvSpPr>
          <p:cNvPr id="4" name="灯片编号占位符 3"/>
          <p:cNvSpPr>
            <a:spLocks noGrp="1"/>
          </p:cNvSpPr>
          <p:nvPr>
            <p:ph type="sldNum" sz="quarter" idx="5"/>
          </p:nvPr>
        </p:nvSpPr>
        <p:spPr/>
        <p:txBody>
          <a:bodyPr/>
          <a:lstStyle/>
          <a:p>
            <a:fld id="{858E6889-349A-49E8-AAE1-A1FB1A7B9723}" type="slidenum">
              <a:rPr lang="zh-CN" altLang="en-US" smtClean="0"/>
              <a:t>27</a:t>
            </a:fld>
            <a:endParaRPr lang="zh-CN" altLang="en-US"/>
          </a:p>
        </p:txBody>
      </p:sp>
    </p:spTree>
    <p:extLst>
      <p:ext uri="{BB962C8B-B14F-4D97-AF65-F5344CB8AC3E}">
        <p14:creationId xmlns:p14="http://schemas.microsoft.com/office/powerpoint/2010/main" val="1723925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dirty="0"/>
              <a:t>新的传感器数据库系统需要考虑大量的传感器设备的存在</a:t>
            </a:r>
            <a:r>
              <a:rPr lang="en-US" altLang="zh-CN" sz="1200" dirty="0"/>
              <a:t>,</a:t>
            </a:r>
            <a:r>
              <a:rPr lang="zh-CN" altLang="en-US" sz="1200" dirty="0"/>
              <a:t>以及它们的移动和分散性</a:t>
            </a:r>
            <a:r>
              <a:rPr lang="en-US" altLang="zh-CN" sz="1200" dirty="0"/>
              <a:t>.</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28</a:t>
            </a:fld>
            <a:endParaRPr lang="zh-CN" altLang="en-US"/>
          </a:p>
        </p:txBody>
      </p:sp>
    </p:spTree>
    <p:extLst>
      <p:ext uri="{BB962C8B-B14F-4D97-AF65-F5344CB8AC3E}">
        <p14:creationId xmlns:p14="http://schemas.microsoft.com/office/powerpoint/2010/main" val="2138283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dirty="0"/>
              <a:t>新的传感器数据库系统需要考虑大量的传感器设备的存在</a:t>
            </a:r>
            <a:r>
              <a:rPr lang="en-US" altLang="zh-CN" sz="1200" dirty="0"/>
              <a:t>,</a:t>
            </a:r>
            <a:r>
              <a:rPr lang="zh-CN" altLang="en-US" sz="1200" dirty="0"/>
              <a:t>以及它们的移动和分散性</a:t>
            </a:r>
            <a:r>
              <a:rPr lang="en-US" altLang="zh-CN" sz="1200" dirty="0"/>
              <a:t>.</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29</a:t>
            </a:fld>
            <a:endParaRPr lang="zh-CN" altLang="en-US"/>
          </a:p>
        </p:txBody>
      </p:sp>
    </p:spTree>
    <p:extLst>
      <p:ext uri="{BB962C8B-B14F-4D97-AF65-F5344CB8AC3E}">
        <p14:creationId xmlns:p14="http://schemas.microsoft.com/office/powerpoint/2010/main" val="409458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dirty="0"/>
              <a:t>.</a:t>
            </a:r>
            <a:r>
              <a:rPr lang="zh-CN" altLang="en-US" dirty="0"/>
              <a:t>移动数据库系统要求支持移动用 户在多种网络条件下都能够有效地访问所需数据</a:t>
            </a:r>
            <a:r>
              <a:rPr lang="en-US" altLang="zh-CN" dirty="0"/>
              <a:t>,</a:t>
            </a:r>
            <a:r>
              <a:rPr lang="zh-CN" altLang="en-US" dirty="0"/>
              <a:t>完成数据查询和事务处理</a:t>
            </a:r>
            <a:r>
              <a:rPr lang="en-US" altLang="zh-CN" dirty="0"/>
              <a:t>.</a:t>
            </a:r>
            <a:r>
              <a:rPr lang="zh-CN" altLang="en-US" dirty="0"/>
              <a:t>通过移动数据库的复制</a:t>
            </a:r>
            <a:r>
              <a:rPr lang="en-US" altLang="zh-CN" dirty="0"/>
              <a:t>/</a:t>
            </a:r>
            <a:r>
              <a:rPr lang="zh-CN" altLang="en-US" dirty="0"/>
              <a:t>缓存技术 或者数据广播技术</a:t>
            </a:r>
            <a:r>
              <a:rPr lang="en-US" altLang="zh-CN" dirty="0"/>
              <a:t>,</a:t>
            </a:r>
            <a:r>
              <a:rPr lang="zh-CN" altLang="en-US" dirty="0"/>
              <a:t>移动用户即使在断接的情况下也可以继续访问所需的数据</a:t>
            </a:r>
            <a:r>
              <a:rPr lang="en-US" altLang="zh-CN" dirty="0"/>
              <a:t>,</a:t>
            </a:r>
            <a:r>
              <a:rPr lang="zh-CN" altLang="en-US" dirty="0"/>
              <a:t>从而继续自己的工作</a:t>
            </a:r>
            <a:r>
              <a:rPr lang="en-US" altLang="zh-CN" dirty="0"/>
              <a:t>,</a:t>
            </a:r>
            <a:r>
              <a:rPr lang="zh-CN" altLang="en-US" dirty="0"/>
              <a:t>这使得移 动数据库系统具有高度的可用性</a:t>
            </a:r>
            <a:r>
              <a:rPr lang="en-US" altLang="zh-CN" dirty="0"/>
              <a:t>.</a:t>
            </a:r>
            <a:r>
              <a:rPr lang="zh-CN" altLang="en-US" dirty="0"/>
              <a:t>此外</a:t>
            </a:r>
            <a:r>
              <a:rPr lang="en-US" altLang="zh-CN" dirty="0"/>
              <a:t>,</a:t>
            </a:r>
            <a:r>
              <a:rPr lang="zh-CN" altLang="en-US" dirty="0"/>
              <a:t>移动数据库系统能够尽可能地提高无线网络中数据访问的效率和性能</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30</a:t>
            </a:fld>
            <a:endParaRPr lang="zh-CN" altLang="en-US"/>
          </a:p>
        </p:txBody>
      </p:sp>
    </p:spTree>
    <p:extLst>
      <p:ext uri="{BB962C8B-B14F-4D97-AF65-F5344CB8AC3E}">
        <p14:creationId xmlns:p14="http://schemas.microsoft.com/office/powerpoint/2010/main" val="3590725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dirty="0"/>
              <a:t>在移动对象数据库中</a:t>
            </a:r>
            <a:r>
              <a:rPr lang="en-US" altLang="zh-CN" dirty="0"/>
              <a:t>,</a:t>
            </a:r>
            <a:r>
              <a:rPr lang="zh-CN" altLang="en-US" dirty="0"/>
              <a:t>通常管理着数量非常庞大的移动对象</a:t>
            </a:r>
            <a:r>
              <a:rPr lang="en-US" altLang="zh-CN" dirty="0"/>
              <a:t>.</a:t>
            </a:r>
            <a:r>
              <a:rPr lang="zh-CN" altLang="en-US" dirty="0"/>
              <a:t>在查询处理时</a:t>
            </a:r>
            <a:r>
              <a:rPr lang="en-US" altLang="zh-CN" dirty="0"/>
              <a:t>,</a:t>
            </a:r>
            <a:r>
              <a:rPr lang="zh-CN" altLang="en-US" dirty="0"/>
              <a:t>如果 逐个扫描所有的移动对象显然会极大地影响系统的性能</a:t>
            </a:r>
            <a:r>
              <a:rPr lang="en-US" altLang="zh-CN" dirty="0"/>
              <a:t>.</a:t>
            </a:r>
            <a:r>
              <a:rPr lang="zh-CN" altLang="en-US" dirty="0"/>
              <a:t>为了减小搜索空间</a:t>
            </a:r>
            <a:r>
              <a:rPr lang="en-US" altLang="zh-CN" dirty="0"/>
              <a:t>,</a:t>
            </a:r>
            <a:r>
              <a:rPr lang="zh-CN" altLang="en-US" dirty="0"/>
              <a:t>就必须对移动对象进行索引</a:t>
            </a:r>
            <a:endParaRPr lang="en-US" altLang="zh-CN" dirty="0"/>
          </a:p>
          <a:p>
            <a:pPr marL="285750" indent="-285750">
              <a:buFont typeface="Arial" panose="020B0604020202020204" pitchFamily="34" charset="0"/>
              <a:buChar char="•"/>
            </a:pPr>
            <a:r>
              <a:rPr lang="zh-CN" altLang="en-US" dirty="0"/>
              <a:t>移动对象数据库中的查询目标分为两种</a:t>
            </a:r>
            <a:r>
              <a:rPr lang="en-US" altLang="zh-CN" dirty="0"/>
              <a:t>:</a:t>
            </a:r>
            <a:r>
              <a:rPr lang="zh-CN" altLang="en-US" dirty="0"/>
              <a:t>一种是移动对象</a:t>
            </a:r>
            <a:r>
              <a:rPr lang="en-US" altLang="zh-CN" dirty="0"/>
              <a:t>(</a:t>
            </a:r>
            <a:r>
              <a:rPr lang="zh-CN" altLang="en-US" dirty="0"/>
              <a:t>如汽 车、移动用户等</a:t>
            </a:r>
            <a:r>
              <a:rPr lang="en-US" altLang="zh-CN" dirty="0"/>
              <a:t>),</a:t>
            </a:r>
            <a:r>
              <a:rPr lang="zh-CN" altLang="en-US" dirty="0"/>
              <a:t>另一种是静态空间对象</a:t>
            </a:r>
            <a:r>
              <a:rPr lang="en-US" altLang="zh-CN" dirty="0"/>
              <a:t>(</a:t>
            </a:r>
            <a:r>
              <a:rPr lang="zh-CN" altLang="en-US" dirty="0"/>
              <a:t>如旅馆、医院等</a:t>
            </a:r>
            <a:r>
              <a:rPr lang="en-US" altLang="zh-CN" dirty="0"/>
              <a:t>),</a:t>
            </a:r>
            <a:r>
              <a:rPr lang="zh-CN" altLang="en-US" dirty="0"/>
              <a:t>对这两类数据的查询各自需要相应的索引结构的 支持</a:t>
            </a:r>
            <a:endParaRPr lang="en-US" altLang="zh-CN" dirty="0"/>
          </a:p>
          <a:p>
            <a:pPr marL="285750" indent="-285750">
              <a:buFont typeface="Arial" panose="020B0604020202020204" pitchFamily="34" charset="0"/>
              <a:buChar char="•"/>
            </a:pPr>
            <a:r>
              <a:rPr lang="zh-CN" altLang="en-US" dirty="0"/>
              <a:t>在移动对象数据库中</a:t>
            </a:r>
            <a:r>
              <a:rPr lang="en-US" altLang="zh-CN" dirty="0"/>
              <a:t>,</a:t>
            </a:r>
            <a:r>
              <a:rPr lang="zh-CN" altLang="en-US" dirty="0"/>
              <a:t>另一类重要的查询是位置相关 的持续查询</a:t>
            </a:r>
            <a:endParaRPr lang="en-US" altLang="zh-CN" dirty="0"/>
          </a:p>
          <a:p>
            <a:pPr marL="285750" indent="-285750">
              <a:buFont typeface="Arial" panose="020B0604020202020204" pitchFamily="34" charset="0"/>
              <a:buChar char="•"/>
            </a:pPr>
            <a:r>
              <a:rPr lang="zh-CN" altLang="en-US" dirty="0"/>
              <a:t>由于移动对象位置的改变</a:t>
            </a:r>
            <a:r>
              <a:rPr lang="en-US" altLang="zh-CN" dirty="0"/>
              <a:t>,</a:t>
            </a:r>
            <a:r>
              <a:rPr lang="zh-CN" altLang="en-US" dirty="0"/>
              <a:t>查询的结果也在不断变化</a:t>
            </a:r>
            <a:r>
              <a:rPr lang="en-US" altLang="zh-CN" dirty="0"/>
              <a:t>,</a:t>
            </a:r>
            <a:r>
              <a:rPr lang="zh-CN" altLang="en-US" dirty="0"/>
              <a:t>系统需要随时将查询结果 的变化信息传递给查询用户</a:t>
            </a:r>
            <a:r>
              <a:rPr lang="en-US" altLang="zh-CN" dirty="0"/>
              <a:t>,</a:t>
            </a:r>
            <a:r>
              <a:rPr lang="zh-CN" altLang="en-US" dirty="0"/>
              <a:t>使得用户能够实时监控最新的查询结果</a:t>
            </a:r>
            <a:r>
              <a:rPr lang="en-US" altLang="zh-CN" dirty="0"/>
              <a:t>.</a:t>
            </a:r>
            <a:r>
              <a:rPr lang="zh-CN" altLang="en-US" dirty="0"/>
              <a:t>例如</a:t>
            </a:r>
            <a:r>
              <a:rPr lang="en-US" altLang="zh-CN" dirty="0"/>
              <a:t>,</a:t>
            </a:r>
            <a:r>
              <a:rPr lang="zh-CN" altLang="en-US" dirty="0"/>
              <a:t>在高速公路上行进的救护车可以提 交一个持续查询</a:t>
            </a:r>
            <a:r>
              <a:rPr lang="en-US" altLang="zh-CN" dirty="0"/>
              <a:t>:“</a:t>
            </a:r>
            <a:r>
              <a:rPr lang="zh-CN" altLang="en-US" dirty="0"/>
              <a:t>请在未来 </a:t>
            </a:r>
            <a:r>
              <a:rPr lang="en-US" altLang="zh-CN" dirty="0"/>
              <a:t>20 </a:t>
            </a:r>
            <a:r>
              <a:rPr lang="zh-CN" altLang="en-US" dirty="0"/>
              <a:t>分钟之内随时告诉我离我最近的医院”</a:t>
            </a:r>
            <a:r>
              <a:rPr lang="en-US" altLang="zh-CN" dirty="0"/>
              <a:t>.</a:t>
            </a:r>
            <a:r>
              <a:rPr lang="zh-CN" altLang="en-US" dirty="0"/>
              <a:t>用户将在未来 </a:t>
            </a:r>
            <a:r>
              <a:rPr lang="en-US" altLang="zh-CN" dirty="0"/>
              <a:t>20 </a:t>
            </a:r>
            <a:r>
              <a:rPr lang="zh-CN" altLang="en-US" dirty="0"/>
              <a:t>分钟的行程中不断地收 到离救护车最近的医院的查询结果</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31</a:t>
            </a:fld>
            <a:endParaRPr lang="zh-CN" altLang="en-US"/>
          </a:p>
        </p:txBody>
      </p:sp>
    </p:spTree>
    <p:extLst>
      <p:ext uri="{BB962C8B-B14F-4D97-AF65-F5344CB8AC3E}">
        <p14:creationId xmlns:p14="http://schemas.microsoft.com/office/powerpoint/2010/main" val="2173782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dirty="0"/>
              <a:t>在移动对象数据库中</a:t>
            </a:r>
            <a:r>
              <a:rPr lang="en-US" altLang="zh-CN" dirty="0"/>
              <a:t>,</a:t>
            </a:r>
            <a:r>
              <a:rPr lang="zh-CN" altLang="en-US" dirty="0"/>
              <a:t>通常管理着数量非常庞大的移动对象</a:t>
            </a:r>
            <a:r>
              <a:rPr lang="en-US" altLang="zh-CN" dirty="0"/>
              <a:t>.</a:t>
            </a:r>
            <a:r>
              <a:rPr lang="zh-CN" altLang="en-US" dirty="0"/>
              <a:t>在查询处理时</a:t>
            </a:r>
            <a:r>
              <a:rPr lang="en-US" altLang="zh-CN" dirty="0"/>
              <a:t>,</a:t>
            </a:r>
            <a:r>
              <a:rPr lang="zh-CN" altLang="en-US" dirty="0"/>
              <a:t>如果 逐个扫描所有的移动对象显然会极大地影响系统的性能</a:t>
            </a:r>
            <a:r>
              <a:rPr lang="en-US" altLang="zh-CN" dirty="0"/>
              <a:t>.</a:t>
            </a:r>
            <a:r>
              <a:rPr lang="zh-CN" altLang="en-US" dirty="0"/>
              <a:t>为了减小搜索空间</a:t>
            </a:r>
            <a:r>
              <a:rPr lang="en-US" altLang="zh-CN" dirty="0"/>
              <a:t>,</a:t>
            </a:r>
            <a:r>
              <a:rPr lang="zh-CN" altLang="en-US" dirty="0"/>
              <a:t>就必须对移动对象进行索引</a:t>
            </a:r>
            <a:endParaRPr lang="en-US" altLang="zh-CN" dirty="0"/>
          </a:p>
          <a:p>
            <a:pPr marL="285750" indent="-285750">
              <a:buFont typeface="Arial" panose="020B0604020202020204" pitchFamily="34" charset="0"/>
              <a:buChar char="•"/>
            </a:pPr>
            <a:r>
              <a:rPr lang="zh-CN" altLang="en-US" dirty="0"/>
              <a:t>移动对象数据库中的查询目标分为两种</a:t>
            </a:r>
            <a:r>
              <a:rPr lang="en-US" altLang="zh-CN" dirty="0"/>
              <a:t>:</a:t>
            </a:r>
            <a:r>
              <a:rPr lang="zh-CN" altLang="en-US" dirty="0"/>
              <a:t>一种是移动对象</a:t>
            </a:r>
            <a:r>
              <a:rPr lang="en-US" altLang="zh-CN" dirty="0"/>
              <a:t>(</a:t>
            </a:r>
            <a:r>
              <a:rPr lang="zh-CN" altLang="en-US" dirty="0"/>
              <a:t>如汽 车、移动用户等</a:t>
            </a:r>
            <a:r>
              <a:rPr lang="en-US" altLang="zh-CN" dirty="0"/>
              <a:t>),</a:t>
            </a:r>
            <a:r>
              <a:rPr lang="zh-CN" altLang="en-US" dirty="0"/>
              <a:t>另一种是静态空间对象</a:t>
            </a:r>
            <a:r>
              <a:rPr lang="en-US" altLang="zh-CN" dirty="0"/>
              <a:t>(</a:t>
            </a:r>
            <a:r>
              <a:rPr lang="zh-CN" altLang="en-US" dirty="0"/>
              <a:t>如旅馆、医院等</a:t>
            </a:r>
            <a:r>
              <a:rPr lang="en-US" altLang="zh-CN" dirty="0"/>
              <a:t>),</a:t>
            </a:r>
            <a:r>
              <a:rPr lang="zh-CN" altLang="en-US" dirty="0"/>
              <a:t>对这两类数据的查询各自需要相应的索引结构的 支持</a:t>
            </a:r>
            <a:endParaRPr lang="en-US" altLang="zh-CN" dirty="0"/>
          </a:p>
          <a:p>
            <a:pPr marL="285750" indent="-285750">
              <a:buFont typeface="Arial" panose="020B0604020202020204" pitchFamily="34" charset="0"/>
              <a:buChar char="•"/>
            </a:pPr>
            <a:r>
              <a:rPr lang="zh-CN" altLang="en-US" dirty="0"/>
              <a:t>在移动对象数据库中</a:t>
            </a:r>
            <a:r>
              <a:rPr lang="en-US" altLang="zh-CN" dirty="0"/>
              <a:t>,</a:t>
            </a:r>
            <a:r>
              <a:rPr lang="zh-CN" altLang="en-US" dirty="0"/>
              <a:t>另一类重要的查询是位置相关 的持续查询</a:t>
            </a:r>
            <a:endParaRPr lang="en-US" altLang="zh-CN" dirty="0"/>
          </a:p>
          <a:p>
            <a:pPr marL="285750" indent="-285750">
              <a:buFont typeface="Arial" panose="020B0604020202020204" pitchFamily="34" charset="0"/>
              <a:buChar char="•"/>
            </a:pPr>
            <a:r>
              <a:rPr lang="zh-CN" altLang="en-US" dirty="0"/>
              <a:t>由于移动对象位置的改变</a:t>
            </a:r>
            <a:r>
              <a:rPr lang="en-US" altLang="zh-CN" dirty="0"/>
              <a:t>,</a:t>
            </a:r>
            <a:r>
              <a:rPr lang="zh-CN" altLang="en-US" dirty="0"/>
              <a:t>查询的结果也在不断变化</a:t>
            </a:r>
            <a:r>
              <a:rPr lang="en-US" altLang="zh-CN" dirty="0"/>
              <a:t>,</a:t>
            </a:r>
            <a:r>
              <a:rPr lang="zh-CN" altLang="en-US" dirty="0"/>
              <a:t>系统需要随时将查询结果 的变化信息传递给查询用户</a:t>
            </a:r>
            <a:r>
              <a:rPr lang="en-US" altLang="zh-CN" dirty="0"/>
              <a:t>,</a:t>
            </a:r>
            <a:r>
              <a:rPr lang="zh-CN" altLang="en-US" dirty="0"/>
              <a:t>使得用户能够实时监控最新的查询结果</a:t>
            </a:r>
            <a:r>
              <a:rPr lang="en-US" altLang="zh-CN" dirty="0"/>
              <a:t>.</a:t>
            </a:r>
            <a:r>
              <a:rPr lang="zh-CN" altLang="en-US" dirty="0"/>
              <a:t>例如</a:t>
            </a:r>
            <a:r>
              <a:rPr lang="en-US" altLang="zh-CN" dirty="0"/>
              <a:t>,</a:t>
            </a:r>
            <a:r>
              <a:rPr lang="zh-CN" altLang="en-US" dirty="0"/>
              <a:t>在高速公路上行进的救护车可以提 交一个持续查询</a:t>
            </a:r>
            <a:r>
              <a:rPr lang="en-US" altLang="zh-CN" dirty="0"/>
              <a:t>:“</a:t>
            </a:r>
            <a:r>
              <a:rPr lang="zh-CN" altLang="en-US" dirty="0"/>
              <a:t>请在未来 </a:t>
            </a:r>
            <a:r>
              <a:rPr lang="en-US" altLang="zh-CN" dirty="0"/>
              <a:t>20 </a:t>
            </a:r>
            <a:r>
              <a:rPr lang="zh-CN" altLang="en-US" dirty="0"/>
              <a:t>分钟之内随时告诉我离我最近的医院”</a:t>
            </a:r>
            <a:r>
              <a:rPr lang="en-US" altLang="zh-CN" dirty="0"/>
              <a:t>.</a:t>
            </a:r>
            <a:r>
              <a:rPr lang="zh-CN" altLang="en-US" dirty="0"/>
              <a:t>用户将在未来 </a:t>
            </a:r>
            <a:r>
              <a:rPr lang="en-US" altLang="zh-CN" dirty="0"/>
              <a:t>20 </a:t>
            </a:r>
            <a:r>
              <a:rPr lang="zh-CN" altLang="en-US" dirty="0"/>
              <a:t>分钟的行程中不断地收 到离救护车最近的医院的查询结果</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32</a:t>
            </a:fld>
            <a:endParaRPr lang="zh-CN" altLang="en-US"/>
          </a:p>
        </p:txBody>
      </p:sp>
    </p:spTree>
    <p:extLst>
      <p:ext uri="{BB962C8B-B14F-4D97-AF65-F5344CB8AC3E}">
        <p14:creationId xmlns:p14="http://schemas.microsoft.com/office/powerpoint/2010/main" val="288809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层次模型的数据操纵主要有查询、插入、删除和更新，进行插入、删除、更新操作时要满足其完整性约束条件。 </a:t>
            </a:r>
            <a:br>
              <a:rPr lang="zh-CN" altLang="en-US" dirty="0"/>
            </a:br>
            <a:r>
              <a:rPr lang="zh-CN" altLang="en-US" sz="1200" b="0" i="0" kern="1200" dirty="0">
                <a:solidFill>
                  <a:schemeClr val="tx1"/>
                </a:solidFill>
                <a:effectLst/>
                <a:latin typeface="+mn-lt"/>
                <a:ea typeface="+mn-ea"/>
                <a:cs typeface="+mn-cs"/>
              </a:rPr>
              <a:t>插入：如果没有相应的双亲结点值不能插入它的子女结点值。 </a:t>
            </a:r>
            <a:br>
              <a:rPr lang="zh-CN" altLang="en-US" dirty="0"/>
            </a:br>
            <a:r>
              <a:rPr lang="zh-CN" altLang="en-US" sz="1200" b="0" i="0" kern="1200" dirty="0">
                <a:solidFill>
                  <a:schemeClr val="tx1"/>
                </a:solidFill>
                <a:effectLst/>
                <a:latin typeface="+mn-lt"/>
                <a:ea typeface="+mn-ea"/>
                <a:cs typeface="+mn-cs"/>
              </a:rPr>
              <a:t>删除：如果删除双亲结点值，则相应的子女结点值也将同时被删除。</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）优点：数据结构比较简单清晰，数据库的查询效率高，提供了良好的完整性支持。 </a:t>
            </a:r>
            <a:br>
              <a:rPr lang="zh-CN" altLang="en-US" dirty="0"/>
            </a:b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）缺点：现实世界中很多联系是非层次性的，它不适用于结点之间具有多对多联系；查询子女结点必须通过双亲结点；由于结构严密，层次命令趋于程序化。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1</a:t>
            </a:r>
            <a:r>
              <a:rPr lang="zh-CN" altLang="en-US" dirty="0"/>
              <a:t>）优点：能够更为直接地描述现实世界，如一个结点可以有多个双亲，结点直接可以有多种联系；具有良好的性能，存取效率较高。 </a:t>
            </a:r>
            <a:r>
              <a:rPr lang="en-US" altLang="zh-CN" dirty="0"/>
              <a:t>2</a:t>
            </a:r>
            <a:r>
              <a:rPr lang="zh-CN" altLang="en-US" dirty="0"/>
              <a:t>）缺点：结构比较复杂，随应用环境的扩大，数据库的结构就变得越来越复杂，不利于最终用户掌握；网状模型的</a:t>
            </a:r>
            <a:r>
              <a:rPr lang="en-US" altLang="zh-CN" dirty="0"/>
              <a:t>DDL</a:t>
            </a:r>
            <a:r>
              <a:rPr lang="zh-CN" altLang="en-US" dirty="0"/>
              <a:t>、</a:t>
            </a:r>
            <a:r>
              <a:rPr lang="en-US" altLang="zh-CN" dirty="0"/>
              <a:t>DML</a:t>
            </a:r>
            <a:r>
              <a:rPr lang="zh-CN" altLang="en-US" dirty="0"/>
              <a:t>复杂，并且要嵌入某一种高级语言（</a:t>
            </a:r>
            <a:r>
              <a:rPr lang="en-US" altLang="zh-CN" dirty="0"/>
              <a:t>C</a:t>
            </a:r>
            <a:r>
              <a:rPr lang="zh-CN" altLang="en-US" dirty="0"/>
              <a:t>、</a:t>
            </a:r>
            <a:r>
              <a:rPr lang="en-US" altLang="zh-CN" dirty="0"/>
              <a:t>COBOL</a:t>
            </a:r>
            <a:r>
              <a:rPr lang="zh-CN" altLang="en-US" dirty="0"/>
              <a:t>）中，用户不容易掌握和使用；由于记录之间的联系是通过存取路径实现的，应用程序在访问数据时必须选择适当的存取路径，因此用户必须了解系统结构的细节，加重了编写应用程序的负担。</a:t>
            </a:r>
            <a:endParaRPr lang="en-US" altLang="zh-CN" dirty="0"/>
          </a:p>
          <a:p>
            <a:endParaRPr lang="en-US"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优点：建立在严格的数学概念的基础上；概念单一，无论实体还是实体之间的联系都是用关系来表示。对数据的检索和更新结构也是关系（也就是我们常说的表）；它的存取路径对用户透明，从而具有更高的独立性、更好的安全保密性，简化了程序员的工作个数据库开发建立的工作。 </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t>5</a:t>
            </a:fld>
            <a:endParaRPr lang="zh-CN" altLang="en-US"/>
          </a:p>
        </p:txBody>
      </p:sp>
    </p:spTree>
    <p:extLst>
      <p:ext uri="{BB962C8B-B14F-4D97-AF65-F5344CB8AC3E}">
        <p14:creationId xmlns:p14="http://schemas.microsoft.com/office/powerpoint/2010/main" val="224410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Oracle</a:t>
            </a:r>
            <a:r>
              <a:rPr lang="zh-CN" altLang="en-US" dirty="0"/>
              <a:t>价格是比较昂贵的。据说一套正版的</a:t>
            </a:r>
            <a:r>
              <a:rPr lang="en-US" altLang="zh-CN" dirty="0"/>
              <a:t>Oracle</a:t>
            </a:r>
            <a:r>
              <a:rPr lang="zh-CN" altLang="en-US" dirty="0"/>
              <a:t>软件早在</a:t>
            </a:r>
            <a:r>
              <a:rPr lang="en-US" altLang="zh-CN" dirty="0"/>
              <a:t>2006</a:t>
            </a:r>
            <a:r>
              <a:rPr lang="zh-CN" altLang="en-US" dirty="0"/>
              <a:t>年年底的时候在市场上的价格已经达到了</a:t>
            </a:r>
            <a:r>
              <a:rPr lang="en-US" altLang="zh-CN" dirty="0"/>
              <a:t>6</a:t>
            </a:r>
            <a:r>
              <a:rPr lang="zh-CN" altLang="en-US" dirty="0"/>
              <a:t>位数。</a:t>
            </a:r>
          </a:p>
        </p:txBody>
      </p:sp>
      <p:sp>
        <p:nvSpPr>
          <p:cNvPr id="4" name="灯片编号占位符 3"/>
          <p:cNvSpPr>
            <a:spLocks noGrp="1"/>
          </p:cNvSpPr>
          <p:nvPr>
            <p:ph type="sldNum" sz="quarter" idx="5"/>
          </p:nvPr>
        </p:nvSpPr>
        <p:spPr/>
        <p:txBody>
          <a:bodyPr/>
          <a:lstStyle/>
          <a:p>
            <a:fld id="{858E6889-349A-49E8-AAE1-A1FB1A7B9723}" type="slidenum">
              <a:rPr lang="zh-CN" altLang="en-US" smtClean="0"/>
              <a:t>7</a:t>
            </a:fld>
            <a:endParaRPr lang="zh-CN" altLang="en-US"/>
          </a:p>
        </p:txBody>
      </p:sp>
    </p:spTree>
    <p:extLst>
      <p:ext uri="{BB962C8B-B14F-4D97-AF65-F5344CB8AC3E}">
        <p14:creationId xmlns:p14="http://schemas.microsoft.com/office/powerpoint/2010/main" val="38615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Oracle</a:t>
            </a:r>
            <a:r>
              <a:rPr lang="zh-CN" altLang="en-US" dirty="0"/>
              <a:t>价格是比较昂贵的。据说一套正版的</a:t>
            </a:r>
            <a:r>
              <a:rPr lang="en-US" altLang="zh-CN" dirty="0"/>
              <a:t>Oracle</a:t>
            </a:r>
            <a:r>
              <a:rPr lang="zh-CN" altLang="en-US" dirty="0"/>
              <a:t>软件早在</a:t>
            </a:r>
            <a:r>
              <a:rPr lang="en-US" altLang="zh-CN" dirty="0"/>
              <a:t>2006</a:t>
            </a:r>
            <a:r>
              <a:rPr lang="zh-CN" altLang="en-US" dirty="0"/>
              <a:t>年年底的时候在市场上的价格已经达到了</a:t>
            </a:r>
            <a:r>
              <a:rPr lang="en-US" altLang="zh-CN" dirty="0"/>
              <a:t>6</a:t>
            </a:r>
            <a:r>
              <a:rPr lang="zh-CN" altLang="en-US" dirty="0"/>
              <a:t>位数。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99895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Oracle</a:t>
            </a:r>
            <a:r>
              <a:rPr lang="zh-CN" altLang="en-US" dirty="0"/>
              <a:t>价格是比较昂贵的。据说一套正版的</a:t>
            </a:r>
            <a:r>
              <a:rPr lang="en-US" altLang="zh-CN" dirty="0"/>
              <a:t>Oracle</a:t>
            </a:r>
            <a:r>
              <a:rPr lang="zh-CN" altLang="en-US" dirty="0"/>
              <a:t>软件早在</a:t>
            </a:r>
            <a:r>
              <a:rPr lang="en-US" altLang="zh-CN" dirty="0"/>
              <a:t>2006</a:t>
            </a:r>
            <a:r>
              <a:rPr lang="zh-CN" altLang="en-US" dirty="0"/>
              <a:t>年年底的时候在市场上的价格已经达到了</a:t>
            </a:r>
            <a:r>
              <a:rPr lang="en-US" altLang="zh-CN" dirty="0"/>
              <a:t>6</a:t>
            </a:r>
            <a:r>
              <a:rPr lang="zh-CN" altLang="en-US" dirty="0"/>
              <a:t>位数。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631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Oracle</a:t>
            </a:r>
            <a:r>
              <a:rPr lang="zh-CN" altLang="en-US" dirty="0"/>
              <a:t>价格是比较昂贵的。据说一套正版的</a:t>
            </a:r>
            <a:r>
              <a:rPr lang="en-US" altLang="zh-CN" dirty="0"/>
              <a:t>Oracle</a:t>
            </a:r>
            <a:r>
              <a:rPr lang="zh-CN" altLang="en-US" dirty="0"/>
              <a:t>软件早在</a:t>
            </a:r>
            <a:r>
              <a:rPr lang="en-US" altLang="zh-CN" dirty="0"/>
              <a:t>2006</a:t>
            </a:r>
            <a:r>
              <a:rPr lang="zh-CN" altLang="en-US" dirty="0"/>
              <a:t>年年底的时候在市场上的价格已经达到了</a:t>
            </a:r>
            <a:r>
              <a:rPr lang="en-US" altLang="zh-CN" dirty="0"/>
              <a:t>6</a:t>
            </a:r>
            <a:r>
              <a:rPr lang="zh-CN" altLang="en-US" dirty="0"/>
              <a:t>位数。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0635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Oracle</a:t>
            </a:r>
            <a:r>
              <a:rPr lang="zh-CN" altLang="en-US" dirty="0"/>
              <a:t>价格是比较昂贵的。据说一套正版的</a:t>
            </a:r>
            <a:r>
              <a:rPr lang="en-US" altLang="zh-CN" dirty="0"/>
              <a:t>Oracle</a:t>
            </a:r>
            <a:r>
              <a:rPr lang="zh-CN" altLang="en-US" dirty="0"/>
              <a:t>软件早在</a:t>
            </a:r>
            <a:r>
              <a:rPr lang="en-US" altLang="zh-CN" dirty="0"/>
              <a:t>2006</a:t>
            </a:r>
            <a:r>
              <a:rPr lang="zh-CN" altLang="en-US" dirty="0"/>
              <a:t>年年底的时候在市场上的价格已经达到了</a:t>
            </a:r>
            <a:r>
              <a:rPr lang="en-US" altLang="zh-CN" dirty="0"/>
              <a:t>6</a:t>
            </a:r>
            <a:r>
              <a:rPr lang="zh-CN" altLang="en-US" dirty="0"/>
              <a:t>位数。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98910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Oracle</a:t>
            </a:r>
            <a:r>
              <a:rPr lang="zh-CN" altLang="en-US" dirty="0"/>
              <a:t>价格是比较昂贵的。据说一套正版的</a:t>
            </a:r>
            <a:r>
              <a:rPr lang="en-US" altLang="zh-CN" dirty="0"/>
              <a:t>Oracle</a:t>
            </a:r>
            <a:r>
              <a:rPr lang="zh-CN" altLang="en-US" dirty="0"/>
              <a:t>软件早在</a:t>
            </a:r>
            <a:r>
              <a:rPr lang="en-US" altLang="zh-CN" dirty="0"/>
              <a:t>2006</a:t>
            </a:r>
            <a:r>
              <a:rPr lang="zh-CN" altLang="en-US" dirty="0"/>
              <a:t>年年底的时候在市场上的价格已经达到了</a:t>
            </a:r>
            <a:r>
              <a:rPr lang="en-US" altLang="zh-CN" dirty="0"/>
              <a:t>6</a:t>
            </a:r>
            <a:r>
              <a:rPr lang="zh-CN" altLang="en-US" dirty="0"/>
              <a:t>位数。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E6889-349A-49E8-AAE1-A1FB1A7B972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4114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69"/>
            <a:ext cx="12192000" cy="6876287"/>
          </a:xfrm>
          <a:prstGeom prst="rect">
            <a:avLst/>
          </a:prstGeom>
        </p:spPr>
      </p:pic>
      <p:sp>
        <p:nvSpPr>
          <p:cNvPr id="2" name="标题 1"/>
          <p:cNvSpPr>
            <a:spLocks noGrp="1"/>
          </p:cNvSpPr>
          <p:nvPr>
            <p:ph type="ctrTitle"/>
          </p:nvPr>
        </p:nvSpPr>
        <p:spPr>
          <a:xfrm>
            <a:off x="1905000" y="1941513"/>
            <a:ext cx="9144000" cy="2387600"/>
          </a:xfrm>
        </p:spPr>
        <p:txBody>
          <a:bodyPr anchor="b"/>
          <a:lstStyle>
            <a:lvl1pPr algn="ctr">
              <a:defRPr sz="6000" b="1">
                <a:solidFill>
                  <a:schemeClr val="bg1"/>
                </a:solidFill>
              </a:defRPr>
            </a:lvl1pPr>
          </a:lstStyle>
          <a:p>
            <a:endParaRPr lang="zh-CN" altLang="en-US" dirty="0"/>
          </a:p>
        </p:txBody>
      </p:sp>
      <p:sp>
        <p:nvSpPr>
          <p:cNvPr id="3" name="副标题 2"/>
          <p:cNvSpPr>
            <a:spLocks noGrp="1"/>
          </p:cNvSpPr>
          <p:nvPr>
            <p:ph type="subTitle" idx="1"/>
          </p:nvPr>
        </p:nvSpPr>
        <p:spPr>
          <a:xfrm>
            <a:off x="1905000" y="4421188"/>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4" name="日期占位符 3"/>
          <p:cNvSpPr>
            <a:spLocks noGrp="1"/>
          </p:cNvSpPr>
          <p:nvPr>
            <p:ph type="dt" sz="half" idx="10"/>
          </p:nvPr>
        </p:nvSpPr>
        <p:spPr/>
        <p:txBody>
          <a:bodyPr/>
          <a:lstStyle/>
          <a:p>
            <a:fld id="{C877AB74-1063-40E9-B970-F2588F206CAF}" type="datetime1">
              <a:rPr lang="zh-CN" altLang="en-US" smtClean="0"/>
              <a:t>2019/4/1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t>‹#›</a:t>
            </a:fld>
            <a:endParaRPr lang="zh-CN" altLang="en-US"/>
          </a:p>
        </p:txBody>
      </p:sp>
      <p:sp>
        <p:nvSpPr>
          <p:cNvPr id="10" name="矩形 9"/>
          <p:cNvSpPr/>
          <p:nvPr userDrawn="1"/>
        </p:nvSpPr>
        <p:spPr>
          <a:xfrm>
            <a:off x="-6" y="0"/>
            <a:ext cx="12192000" cy="6877050"/>
          </a:xfrm>
          <a:prstGeom prst="rect">
            <a:avLst/>
          </a:prstGeom>
          <a:solidFill>
            <a:srgbClr val="12342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197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D74D02-A581-4176-A932-D09364710A12}" type="datetime1">
              <a:rPr lang="zh-CN" altLang="en-US" smtClean="0"/>
              <a:t>2019/4/1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t>‹#›</a:t>
            </a:fld>
            <a:endParaRPr lang="zh-CN" altLang="en-US"/>
          </a:p>
        </p:txBody>
      </p:sp>
    </p:spTree>
    <p:extLst>
      <p:ext uri="{BB962C8B-B14F-4D97-AF65-F5344CB8AC3E}">
        <p14:creationId xmlns:p14="http://schemas.microsoft.com/office/powerpoint/2010/main" val="1985601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标题1">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0962009" y="-4963"/>
            <a:ext cx="1008000" cy="1243629"/>
            <a:chOff x="10962009" y="-4963"/>
            <a:chExt cx="1008000" cy="1243629"/>
          </a:xfrm>
        </p:grpSpPr>
        <p:sp>
          <p:nvSpPr>
            <p:cNvPr id="8" name="矩形 7"/>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962009" y="230666"/>
              <a:ext cx="1008000" cy="1008000"/>
              <a:chOff x="8044308" y="3488472"/>
              <a:chExt cx="1008000" cy="1008000"/>
            </a:xfrm>
          </p:grpSpPr>
          <p:sp>
            <p:nvSpPr>
              <p:cNvPr id="10" name="椭圆 9"/>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110158" y="3554322"/>
                <a:ext cx="876300" cy="876300"/>
                <a:chOff x="8110158" y="3554322"/>
                <a:chExt cx="876300" cy="876300"/>
              </a:xfrm>
            </p:grpSpPr>
            <p:sp>
              <p:nvSpPr>
                <p:cNvPr id="12" name="椭圆 1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Tree>
    <p:extLst>
      <p:ext uri="{BB962C8B-B14F-4D97-AF65-F5344CB8AC3E}">
        <p14:creationId xmlns:p14="http://schemas.microsoft.com/office/powerpoint/2010/main" val="235251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标题2">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0977230"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68978" y="251672"/>
            <a:ext cx="1008000" cy="1008000"/>
            <a:chOff x="8436382" y="2178535"/>
            <a:chExt cx="1008000" cy="1008000"/>
          </a:xfrm>
        </p:grpSpPr>
        <p:sp>
          <p:nvSpPr>
            <p:cNvPr id="15" name="椭圆 14"/>
            <p:cNvSpPr/>
            <p:nvPr/>
          </p:nvSpPr>
          <p:spPr>
            <a:xfrm>
              <a:off x="8436382" y="2178535"/>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02232" y="224438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561" y="2432946"/>
              <a:ext cx="681643" cy="613479"/>
            </a:xfrm>
            <a:prstGeom prst="rect">
              <a:avLst/>
            </a:prstGeom>
          </p:spPr>
        </p:pic>
      </p:grpSp>
    </p:spTree>
    <p:extLst>
      <p:ext uri="{BB962C8B-B14F-4D97-AF65-F5344CB8AC3E}">
        <p14:creationId xmlns:p14="http://schemas.microsoft.com/office/powerpoint/2010/main" val="3256542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标题3">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9139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10984199" y="241039"/>
            <a:ext cx="1008000" cy="1008000"/>
            <a:chOff x="7998232" y="5119020"/>
            <a:chExt cx="1008000" cy="1008000"/>
          </a:xfrm>
        </p:grpSpPr>
        <p:sp>
          <p:nvSpPr>
            <p:cNvPr id="20" name="椭圆 19"/>
            <p:cNvSpPr/>
            <p:nvPr/>
          </p:nvSpPr>
          <p:spPr>
            <a:xfrm>
              <a:off x="7998232" y="5119020"/>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spTree>
    <p:extLst>
      <p:ext uri="{BB962C8B-B14F-4D97-AF65-F5344CB8AC3E}">
        <p14:creationId xmlns:p14="http://schemas.microsoft.com/office/powerpoint/2010/main" val="1308086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标题4">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85251" y="-4334"/>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70261" y="257663"/>
            <a:ext cx="1008000" cy="1008000"/>
            <a:chOff x="6620434" y="1471906"/>
            <a:chExt cx="1008000" cy="1008000"/>
          </a:xfrm>
        </p:grpSpPr>
        <p:sp>
          <p:nvSpPr>
            <p:cNvPr id="15" name="椭圆 14"/>
            <p:cNvSpPr/>
            <p:nvPr/>
          </p:nvSpPr>
          <p:spPr>
            <a:xfrm>
              <a:off x="6620434" y="1471906"/>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686284" y="1537756"/>
              <a:ext cx="876300" cy="876300"/>
              <a:chOff x="6787469" y="2184355"/>
              <a:chExt cx="876300" cy="876300"/>
            </a:xfrm>
          </p:grpSpPr>
          <p:sp>
            <p:nvSpPr>
              <p:cNvPr id="17" name="椭圆 16"/>
              <p:cNvSpPr/>
              <p:nvPr/>
            </p:nvSpPr>
            <p:spPr>
              <a:xfrm>
                <a:off x="6787469" y="218435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019" y="2279604"/>
                <a:ext cx="457201" cy="762002"/>
              </a:xfrm>
              <a:prstGeom prst="rect">
                <a:avLst/>
              </a:prstGeom>
            </p:spPr>
          </p:pic>
        </p:grpSp>
      </p:grpSp>
    </p:spTree>
    <p:extLst>
      <p:ext uri="{BB962C8B-B14F-4D97-AF65-F5344CB8AC3E}">
        <p14:creationId xmlns:p14="http://schemas.microsoft.com/office/powerpoint/2010/main" val="316984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EF01BB9-EA45-4D7F-B694-2A70066AB61E}" type="datetime1">
              <a:rPr lang="zh-CN" altLang="en-US" smtClean="0"/>
              <a:t>2019/4/1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7" name="圆角矩形 6"/>
          <p:cNvSpPr/>
          <p:nvPr userDrawn="1"/>
        </p:nvSpPr>
        <p:spPr>
          <a:xfrm>
            <a:off x="11366494" y="6430912"/>
            <a:ext cx="468000" cy="216000"/>
          </a:xfrm>
          <a:prstGeom prst="roundRect">
            <a:avLst/>
          </a:prstGeom>
          <a:solidFill>
            <a:srgbClr val="3DB39E"/>
          </a:solid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a:t>
            </a:fld>
            <a:endParaRPr lang="zh-CN" altLang="en-US"/>
          </a:p>
        </p:txBody>
      </p:sp>
    </p:spTree>
    <p:extLst>
      <p:ext uri="{BB962C8B-B14F-4D97-AF65-F5344CB8AC3E}">
        <p14:creationId xmlns:p14="http://schemas.microsoft.com/office/powerpoint/2010/main" val="192765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圆角矩形 6"/>
          <p:cNvSpPr/>
          <p:nvPr userDrawn="1"/>
        </p:nvSpPr>
        <p:spPr>
          <a:xfrm>
            <a:off x="11366494" y="6430912"/>
            <a:ext cx="468000" cy="216000"/>
          </a:xfrm>
          <a:prstGeom prst="roundRect">
            <a:avLst/>
          </a:prstGeom>
          <a:solidFill>
            <a:srgbClr val="3DB39E"/>
          </a:solid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9EF01BB9-EA45-4D7F-B694-2A70066AB61E}" type="datetime1">
              <a:rPr lang="zh-CN" altLang="en-US" smtClean="0"/>
              <a:t>2019/4/1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4"/>
          </p:nvPr>
        </p:nvSpPr>
        <p:spPr>
          <a:xfrm>
            <a:off x="10228894" y="6356350"/>
            <a:ext cx="2743200" cy="365125"/>
          </a:xfrm>
          <a:prstGeom prst="rect">
            <a:avLst/>
          </a:prstGeom>
        </p:spPr>
        <p:txBody>
          <a:bodyPr vert="horz" lIns="91440" tIns="45720" rIns="91440" bIns="45720" rtlCol="0" anchor="ctr"/>
          <a:lstStyle>
            <a:lvl1pPr algn="ctr">
              <a:defRPr sz="1400">
                <a:solidFill>
                  <a:schemeClr val="bg1"/>
                </a:solidFill>
                <a:latin typeface="微软雅黑 Light" panose="020B0502040204020203" pitchFamily="34" charset="-122"/>
                <a:ea typeface="微软雅黑 Light" panose="020B0502040204020203" pitchFamily="34" charset="-122"/>
              </a:defRPr>
            </a:lvl1pPr>
          </a:lstStyle>
          <a:p>
            <a:fld id="{370D8578-DDD4-487D-A316-C8E65CC577E1}" type="slidenum">
              <a:rPr lang="zh-CN" altLang="en-US" smtClean="0"/>
              <a:pPr/>
              <a:t>‹#›</a:t>
            </a:fld>
            <a:endParaRPr lang="zh-CN" altLang="en-US"/>
          </a:p>
        </p:txBody>
      </p:sp>
    </p:spTree>
    <p:extLst>
      <p:ext uri="{BB962C8B-B14F-4D97-AF65-F5344CB8AC3E}">
        <p14:creationId xmlns:p14="http://schemas.microsoft.com/office/powerpoint/2010/main" val="1828890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p:nvPr/>
        </p:nvSpPr>
        <p:spPr>
          <a:xfrm rot="21155408" flipH="1">
            <a:off x="-557062" y="-871887"/>
            <a:ext cx="13167812" cy="8500422"/>
          </a:xfrm>
          <a:custGeom>
            <a:avLst/>
            <a:gdLst>
              <a:gd name="connsiteX0" fmla="*/ 0 w 12989007"/>
              <a:gd name="connsiteY0" fmla="*/ 1584266 h 8384995"/>
              <a:gd name="connsiteX1" fmla="*/ 11915 w 12989007"/>
              <a:gd name="connsiteY1" fmla="*/ 1582716 h 8384995"/>
              <a:gd name="connsiteX2" fmla="*/ 14372 w 12989007"/>
              <a:gd name="connsiteY2" fmla="*/ 1601608 h 8384995"/>
              <a:gd name="connsiteX3" fmla="*/ 3567804 w 12989007"/>
              <a:gd name="connsiteY3" fmla="*/ 5061048 h 8384995"/>
              <a:gd name="connsiteX4" fmla="*/ 3567804 w 12989007"/>
              <a:gd name="connsiteY4" fmla="*/ 5938370 h 8384995"/>
              <a:gd name="connsiteX5" fmla="*/ 4005028 w 12989007"/>
              <a:gd name="connsiteY5" fmla="*/ 6375594 h 8384995"/>
              <a:gd name="connsiteX6" fmla="*/ 4918066 w 12989007"/>
              <a:gd name="connsiteY6" fmla="*/ 6375594 h 8384995"/>
              <a:gd name="connsiteX7" fmla="*/ 6263498 w 12989007"/>
              <a:gd name="connsiteY7" fmla="*/ 7685437 h 8384995"/>
              <a:gd name="connsiteX8" fmla="*/ 884451 w 12989007"/>
              <a:gd name="connsiteY8" fmla="*/ 8384995 h 8384995"/>
              <a:gd name="connsiteX9" fmla="*/ 12100752 w 12989007"/>
              <a:gd name="connsiteY9" fmla="*/ 0 h 8384995"/>
              <a:gd name="connsiteX10" fmla="*/ 12989007 w 12989007"/>
              <a:gd name="connsiteY10" fmla="*/ 6829979 h 8384995"/>
              <a:gd name="connsiteX11" fmla="*/ 6280906 w 12989007"/>
              <a:gd name="connsiteY11" fmla="*/ 7702384 h 8384995"/>
              <a:gd name="connsiteX12" fmla="*/ 6263498 w 12989007"/>
              <a:gd name="connsiteY12" fmla="*/ 7685437 h 8384995"/>
              <a:gd name="connsiteX13" fmla="*/ 12974635 w 12989007"/>
              <a:gd name="connsiteY13" fmla="*/ 6812637 h 8384995"/>
              <a:gd name="connsiteX14" fmla="*/ 12090184 w 12989007"/>
              <a:gd name="connsiteY14" fmla="*/ 11908 h 8384995"/>
              <a:gd name="connsiteX15" fmla="*/ 11915 w 12989007"/>
              <a:gd name="connsiteY15" fmla="*/ 1582716 h 8384995"/>
              <a:gd name="connsiteX16" fmla="*/ 10568 w 12989007"/>
              <a:gd name="connsiteY16" fmla="*/ 1572358 h 8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89007" h="8384995">
                <a:moveTo>
                  <a:pt x="0" y="1584266"/>
                </a:moveTo>
                <a:lnTo>
                  <a:pt x="11915" y="1582716"/>
                </a:lnTo>
                <a:lnTo>
                  <a:pt x="14372" y="1601608"/>
                </a:lnTo>
                <a:lnTo>
                  <a:pt x="3567804" y="5061048"/>
                </a:lnTo>
                <a:lnTo>
                  <a:pt x="3567804" y="5938370"/>
                </a:lnTo>
                <a:cubicBezTo>
                  <a:pt x="3567804" y="6179842"/>
                  <a:pt x="3763556" y="6375594"/>
                  <a:pt x="4005028" y="6375594"/>
                </a:cubicBezTo>
                <a:lnTo>
                  <a:pt x="4918066" y="6375594"/>
                </a:lnTo>
                <a:lnTo>
                  <a:pt x="6263498" y="7685437"/>
                </a:lnTo>
                <a:lnTo>
                  <a:pt x="884451" y="8384995"/>
                </a:lnTo>
                <a:close/>
                <a:moveTo>
                  <a:pt x="12100752" y="0"/>
                </a:moveTo>
                <a:lnTo>
                  <a:pt x="12989007" y="6829979"/>
                </a:lnTo>
                <a:lnTo>
                  <a:pt x="6280906" y="7702384"/>
                </a:lnTo>
                <a:lnTo>
                  <a:pt x="6263498" y="7685437"/>
                </a:lnTo>
                <a:lnTo>
                  <a:pt x="12974635" y="6812637"/>
                </a:lnTo>
                <a:lnTo>
                  <a:pt x="12090184" y="11908"/>
                </a:lnTo>
                <a:lnTo>
                  <a:pt x="11915" y="1582716"/>
                </a:lnTo>
                <a:lnTo>
                  <a:pt x="10568" y="1572358"/>
                </a:lnTo>
                <a:close/>
              </a:path>
            </a:pathLst>
          </a:cu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674862" y="1704956"/>
            <a:ext cx="3647152" cy="923330"/>
          </a:xfrm>
          <a:prstGeom prst="rect">
            <a:avLst/>
          </a:prstGeom>
        </p:spPr>
        <p:txBody>
          <a:bodyPr wrap="none">
            <a:spAutoFit/>
          </a:bodyPr>
          <a:lstStyle/>
          <a:p>
            <a:pPr algn="ctr"/>
            <a:r>
              <a:rPr lang="zh-CN" altLang="en-US" sz="5400" dirty="0">
                <a:solidFill>
                  <a:schemeClr val="bg1"/>
                </a:solidFill>
                <a:latin typeface="Adobe 黑体 Std R" panose="020B0400000000000000" pitchFamily="34" charset="-122"/>
                <a:ea typeface="Adobe 黑体 Std R" panose="020B0400000000000000" pitchFamily="34" charset="-122"/>
              </a:rPr>
              <a:t>数据库进展</a:t>
            </a:r>
          </a:p>
        </p:txBody>
      </p:sp>
      <p:sp>
        <p:nvSpPr>
          <p:cNvPr id="52" name="文本框 51"/>
          <p:cNvSpPr txBox="1"/>
          <p:nvPr/>
        </p:nvSpPr>
        <p:spPr>
          <a:xfrm>
            <a:off x="5430117" y="5603239"/>
            <a:ext cx="6140888" cy="830997"/>
          </a:xfrm>
          <a:prstGeom prst="rect">
            <a:avLst/>
          </a:prstGeom>
          <a:noFill/>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16721588 </a:t>
            </a:r>
            <a:r>
              <a:rPr lang="zh-CN" altLang="en-US" sz="2400" dirty="0">
                <a:solidFill>
                  <a:schemeClr val="bg1"/>
                </a:solidFill>
                <a:latin typeface="微软雅黑 Light" panose="020B0502040204020203" pitchFamily="34" charset="-122"/>
                <a:ea typeface="微软雅黑 Light" panose="020B0502040204020203" pitchFamily="34" charset="-122"/>
              </a:rPr>
              <a:t>金元赟</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400" dirty="0">
                <a:solidFill>
                  <a:schemeClr val="bg1"/>
                </a:solidFill>
                <a:latin typeface="微软雅黑 Light" panose="020B0502040204020203" pitchFamily="34" charset="-122"/>
                <a:ea typeface="微软雅黑 Light" panose="020B0502040204020203" pitchFamily="34" charset="-122"/>
              </a:rPr>
              <a:t>18721802 </a:t>
            </a:r>
            <a:r>
              <a:rPr lang="zh-CN" altLang="en-US" sz="2400" dirty="0">
                <a:solidFill>
                  <a:schemeClr val="bg1"/>
                </a:solidFill>
                <a:latin typeface="微软雅黑 Light" panose="020B0502040204020203" pitchFamily="34" charset="-122"/>
                <a:ea typeface="微软雅黑 Light" panose="020B0502040204020203" pitchFamily="34" charset="-122"/>
              </a:rPr>
              <a:t>李琦</a:t>
            </a:r>
            <a:r>
              <a:rPr lang="en-US" altLang="zh-CN" sz="2400" dirty="0">
                <a:solidFill>
                  <a:schemeClr val="bg1"/>
                </a:solidFill>
                <a:latin typeface="微软雅黑 Light" panose="020B0502040204020203" pitchFamily="34" charset="-122"/>
                <a:ea typeface="微软雅黑 Light" panose="020B0502040204020203" pitchFamily="34" charset="-122"/>
              </a:rPr>
              <a:t>                             2019.4.2</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53" name="任意多边形 52"/>
          <p:cNvSpPr/>
          <p:nvPr/>
        </p:nvSpPr>
        <p:spPr>
          <a:xfrm rot="21155408" flipH="1">
            <a:off x="-638659" y="-888038"/>
            <a:ext cx="13393362" cy="8646025"/>
          </a:xfrm>
          <a:custGeom>
            <a:avLst/>
            <a:gdLst>
              <a:gd name="connsiteX0" fmla="*/ 0 w 12989007"/>
              <a:gd name="connsiteY0" fmla="*/ 1584266 h 8384995"/>
              <a:gd name="connsiteX1" fmla="*/ 11915 w 12989007"/>
              <a:gd name="connsiteY1" fmla="*/ 1582716 h 8384995"/>
              <a:gd name="connsiteX2" fmla="*/ 14372 w 12989007"/>
              <a:gd name="connsiteY2" fmla="*/ 1601608 h 8384995"/>
              <a:gd name="connsiteX3" fmla="*/ 3567804 w 12989007"/>
              <a:gd name="connsiteY3" fmla="*/ 5061048 h 8384995"/>
              <a:gd name="connsiteX4" fmla="*/ 3567804 w 12989007"/>
              <a:gd name="connsiteY4" fmla="*/ 5938370 h 8384995"/>
              <a:gd name="connsiteX5" fmla="*/ 4005028 w 12989007"/>
              <a:gd name="connsiteY5" fmla="*/ 6375594 h 8384995"/>
              <a:gd name="connsiteX6" fmla="*/ 4918066 w 12989007"/>
              <a:gd name="connsiteY6" fmla="*/ 6375594 h 8384995"/>
              <a:gd name="connsiteX7" fmla="*/ 6263498 w 12989007"/>
              <a:gd name="connsiteY7" fmla="*/ 7685437 h 8384995"/>
              <a:gd name="connsiteX8" fmla="*/ 884451 w 12989007"/>
              <a:gd name="connsiteY8" fmla="*/ 8384995 h 8384995"/>
              <a:gd name="connsiteX9" fmla="*/ 12100752 w 12989007"/>
              <a:gd name="connsiteY9" fmla="*/ 0 h 8384995"/>
              <a:gd name="connsiteX10" fmla="*/ 12989007 w 12989007"/>
              <a:gd name="connsiteY10" fmla="*/ 6829979 h 8384995"/>
              <a:gd name="connsiteX11" fmla="*/ 6280906 w 12989007"/>
              <a:gd name="connsiteY11" fmla="*/ 7702384 h 8384995"/>
              <a:gd name="connsiteX12" fmla="*/ 6263498 w 12989007"/>
              <a:gd name="connsiteY12" fmla="*/ 7685437 h 8384995"/>
              <a:gd name="connsiteX13" fmla="*/ 12974635 w 12989007"/>
              <a:gd name="connsiteY13" fmla="*/ 6812637 h 8384995"/>
              <a:gd name="connsiteX14" fmla="*/ 12090184 w 12989007"/>
              <a:gd name="connsiteY14" fmla="*/ 11908 h 8384995"/>
              <a:gd name="connsiteX15" fmla="*/ 11915 w 12989007"/>
              <a:gd name="connsiteY15" fmla="*/ 1582716 h 8384995"/>
              <a:gd name="connsiteX16" fmla="*/ 10568 w 12989007"/>
              <a:gd name="connsiteY16" fmla="*/ 1572358 h 8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89007" h="8384995">
                <a:moveTo>
                  <a:pt x="0" y="1584266"/>
                </a:moveTo>
                <a:lnTo>
                  <a:pt x="11915" y="1582716"/>
                </a:lnTo>
                <a:lnTo>
                  <a:pt x="14372" y="1601608"/>
                </a:lnTo>
                <a:lnTo>
                  <a:pt x="3567804" y="5061048"/>
                </a:lnTo>
                <a:lnTo>
                  <a:pt x="3567804" y="5938370"/>
                </a:lnTo>
                <a:cubicBezTo>
                  <a:pt x="3567804" y="6179842"/>
                  <a:pt x="3763556" y="6375594"/>
                  <a:pt x="4005028" y="6375594"/>
                </a:cubicBezTo>
                <a:lnTo>
                  <a:pt x="4918066" y="6375594"/>
                </a:lnTo>
                <a:lnTo>
                  <a:pt x="6263498" y="7685437"/>
                </a:lnTo>
                <a:lnTo>
                  <a:pt x="884451" y="8384995"/>
                </a:lnTo>
                <a:close/>
                <a:moveTo>
                  <a:pt x="12100752" y="0"/>
                </a:moveTo>
                <a:lnTo>
                  <a:pt x="12989007" y="6829979"/>
                </a:lnTo>
                <a:lnTo>
                  <a:pt x="6280906" y="7702384"/>
                </a:lnTo>
                <a:lnTo>
                  <a:pt x="6263498" y="7685437"/>
                </a:lnTo>
                <a:lnTo>
                  <a:pt x="12974635" y="6812637"/>
                </a:lnTo>
                <a:lnTo>
                  <a:pt x="12090184" y="11908"/>
                </a:lnTo>
                <a:lnTo>
                  <a:pt x="11915" y="1582716"/>
                </a:lnTo>
                <a:lnTo>
                  <a:pt x="10568" y="1572358"/>
                </a:ln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22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文本框 3">
            <a:extLst>
              <a:ext uri="{FF2B5EF4-FFF2-40B4-BE49-F238E27FC236}">
                <a16:creationId xmlns:a16="http://schemas.microsoft.com/office/drawing/2014/main" id="{87AFF216-8416-4B7F-B679-2030A251BA35}"/>
              </a:ext>
            </a:extLst>
          </p:cNvPr>
          <p:cNvSpPr txBox="1"/>
          <p:nvPr/>
        </p:nvSpPr>
        <p:spPr>
          <a:xfrm>
            <a:off x="665922" y="1772227"/>
            <a:ext cx="10283686" cy="2308324"/>
          </a:xfrm>
          <a:prstGeom prst="rect">
            <a:avLst/>
          </a:prstGeom>
          <a:noFill/>
        </p:spPr>
        <p:txBody>
          <a:bodyPr wrap="square" rtlCol="0">
            <a:spAutoFit/>
          </a:bodyPr>
          <a:lstStyle/>
          <a:p>
            <a:pPr lvl="0" indent="457200"/>
            <a:r>
              <a:rPr lang="en-US" altLang="zh-CN" sz="2400" dirty="0">
                <a:solidFill>
                  <a:prstClr val="black"/>
                </a:solidFill>
                <a:latin typeface="黑体" panose="02010609060101010101" pitchFamily="49" charset="-122"/>
                <a:ea typeface="黑体" panose="02010609060101010101" pitchFamily="49" charset="-122"/>
              </a:rPr>
              <a:t> MySQL</a:t>
            </a:r>
            <a:r>
              <a:rPr lang="zh-CN" altLang="en-US" sz="2400" dirty="0">
                <a:solidFill>
                  <a:prstClr val="black"/>
                </a:solidFill>
                <a:latin typeface="黑体" panose="02010609060101010101" pitchFamily="49" charset="-122"/>
                <a:ea typeface="黑体" panose="02010609060101010101" pitchFamily="49" charset="-122"/>
              </a:rPr>
              <a:t>是一个小型关系型数据库管理系统，开发者为瑞典</a:t>
            </a:r>
            <a:r>
              <a:rPr lang="en-US" altLang="zh-CN" sz="2400" dirty="0">
                <a:solidFill>
                  <a:prstClr val="black"/>
                </a:solidFill>
                <a:latin typeface="黑体" panose="02010609060101010101" pitchFamily="49" charset="-122"/>
                <a:ea typeface="黑体" panose="02010609060101010101" pitchFamily="49" charset="-122"/>
              </a:rPr>
              <a:t>MySQL AB</a:t>
            </a:r>
            <a:r>
              <a:rPr lang="zh-CN" altLang="en-US" sz="2400" dirty="0">
                <a:solidFill>
                  <a:prstClr val="black"/>
                </a:solidFill>
                <a:latin typeface="黑体" panose="02010609060101010101" pitchFamily="49" charset="-122"/>
                <a:ea typeface="黑体" panose="02010609060101010101" pitchFamily="49" charset="-122"/>
              </a:rPr>
              <a:t>公司。在</a:t>
            </a:r>
            <a:r>
              <a:rPr lang="en-US" altLang="zh-CN" sz="2400" dirty="0">
                <a:solidFill>
                  <a:prstClr val="black"/>
                </a:solidFill>
                <a:latin typeface="黑体" panose="02010609060101010101" pitchFamily="49" charset="-122"/>
                <a:ea typeface="黑体" panose="02010609060101010101" pitchFamily="49" charset="-122"/>
              </a:rPr>
              <a:t>2008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16</a:t>
            </a:r>
            <a:r>
              <a:rPr lang="zh-CN" altLang="en-US" sz="2400" dirty="0">
                <a:solidFill>
                  <a:prstClr val="black"/>
                </a:solidFill>
                <a:latin typeface="黑体" panose="02010609060101010101" pitchFamily="49" charset="-122"/>
                <a:ea typeface="黑体" panose="02010609060101010101" pitchFamily="49" charset="-122"/>
              </a:rPr>
              <a:t>号被</a:t>
            </a:r>
            <a:r>
              <a:rPr lang="en-US" altLang="zh-CN" sz="2400" dirty="0">
                <a:solidFill>
                  <a:prstClr val="black"/>
                </a:solidFill>
                <a:latin typeface="黑体" panose="02010609060101010101" pitchFamily="49" charset="-122"/>
                <a:ea typeface="黑体" panose="02010609060101010101" pitchFamily="49" charset="-122"/>
              </a:rPr>
              <a:t>Sun</a:t>
            </a:r>
            <a:r>
              <a:rPr lang="zh-CN" altLang="en-US" sz="2400" dirty="0">
                <a:solidFill>
                  <a:prstClr val="black"/>
                </a:solidFill>
                <a:latin typeface="黑体" panose="02010609060101010101" pitchFamily="49" charset="-122"/>
                <a:ea typeface="黑体" panose="02010609060101010101" pitchFamily="49" charset="-122"/>
              </a:rPr>
              <a:t>公司收购。而</a:t>
            </a:r>
            <a:r>
              <a:rPr lang="en-US" altLang="zh-CN" sz="2400" dirty="0">
                <a:solidFill>
                  <a:prstClr val="black"/>
                </a:solidFill>
                <a:latin typeface="黑体" panose="02010609060101010101" pitchFamily="49" charset="-122"/>
                <a:ea typeface="黑体" panose="02010609060101010101" pitchFamily="49" charset="-122"/>
              </a:rPr>
              <a:t>2009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,SUN</a:t>
            </a:r>
            <a:r>
              <a:rPr lang="zh-CN" altLang="en-US" sz="2400" dirty="0">
                <a:solidFill>
                  <a:prstClr val="black"/>
                </a:solidFill>
                <a:latin typeface="黑体" panose="02010609060101010101" pitchFamily="49" charset="-122"/>
                <a:ea typeface="黑体" panose="02010609060101010101" pitchFamily="49" charset="-122"/>
              </a:rPr>
              <a:t>又被</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收购</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对于</a:t>
            </a:r>
            <a:r>
              <a:rPr lang="en-US" altLang="zh-CN" sz="2400" dirty="0" err="1">
                <a:solidFill>
                  <a:prstClr val="black"/>
                </a:solidFill>
                <a:latin typeface="黑体" panose="02010609060101010101" pitchFamily="49" charset="-122"/>
                <a:ea typeface="黑体" panose="02010609060101010101" pitchFamily="49" charset="-122"/>
              </a:rPr>
              <a:t>Mysql</a:t>
            </a:r>
            <a:r>
              <a:rPr lang="zh-CN" altLang="en-US" sz="2400" dirty="0">
                <a:solidFill>
                  <a:prstClr val="black"/>
                </a:solidFill>
                <a:latin typeface="黑体" panose="02010609060101010101" pitchFamily="49" charset="-122"/>
                <a:ea typeface="黑体" panose="02010609060101010101" pitchFamily="49" charset="-122"/>
              </a:rPr>
              <a:t>的前途</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没有任何人抱乐观的态度</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目前</a:t>
            </a:r>
            <a:r>
              <a:rPr lang="en-US" altLang="zh-CN" sz="2400" dirty="0">
                <a:solidFill>
                  <a:prstClr val="black"/>
                </a:solidFill>
                <a:latin typeface="黑体" panose="02010609060101010101" pitchFamily="49" charset="-122"/>
                <a:ea typeface="黑体" panose="02010609060101010101" pitchFamily="49" charset="-122"/>
              </a:rPr>
              <a:t>MySQL</a:t>
            </a:r>
            <a:r>
              <a:rPr lang="zh-CN" altLang="en-US" sz="2400" dirty="0">
                <a:solidFill>
                  <a:prstClr val="black"/>
                </a:solidFill>
                <a:latin typeface="黑体" panose="02010609060101010101" pitchFamily="49" charset="-122"/>
                <a:ea typeface="黑体" panose="02010609060101010101" pitchFamily="49" charset="-122"/>
              </a:rPr>
              <a:t>被广泛地应用在</a:t>
            </a:r>
            <a:r>
              <a:rPr lang="en-US" altLang="zh-CN" sz="2400" dirty="0">
                <a:solidFill>
                  <a:prstClr val="black"/>
                </a:solidFill>
                <a:latin typeface="黑体" panose="02010609060101010101" pitchFamily="49" charset="-122"/>
                <a:ea typeface="黑体" panose="02010609060101010101" pitchFamily="49" charset="-122"/>
              </a:rPr>
              <a:t>Internet</a:t>
            </a:r>
            <a:r>
              <a:rPr lang="zh-CN" altLang="en-US" sz="2400" dirty="0">
                <a:solidFill>
                  <a:prstClr val="black"/>
                </a:solidFill>
                <a:latin typeface="黑体" panose="02010609060101010101" pitchFamily="49" charset="-122"/>
                <a:ea typeface="黑体" panose="02010609060101010101" pitchFamily="49" charset="-122"/>
              </a:rPr>
              <a:t>上的中小型网站中。由于其体积小、速度快、总体拥有成本低，尤其是开放源码这一特点，许多中小型网站为了降低网站总体拥有成本而选择了</a:t>
            </a:r>
            <a:r>
              <a:rPr lang="en-US" altLang="zh-CN" sz="2400" dirty="0">
                <a:solidFill>
                  <a:prstClr val="black"/>
                </a:solidFill>
                <a:latin typeface="黑体" panose="02010609060101010101" pitchFamily="49" charset="-122"/>
                <a:ea typeface="黑体" panose="02010609060101010101" pitchFamily="49" charset="-122"/>
              </a:rPr>
              <a:t>MySQL</a:t>
            </a:r>
            <a:r>
              <a:rPr lang="zh-CN" altLang="en-US" sz="2400" dirty="0">
                <a:solidFill>
                  <a:prstClr val="black"/>
                </a:solidFill>
                <a:latin typeface="黑体" panose="02010609060101010101" pitchFamily="49" charset="-122"/>
                <a:ea typeface="黑体" panose="02010609060101010101" pitchFamily="49" charset="-122"/>
              </a:rPr>
              <a:t>作为网站数据库。</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483297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文本框 3">
            <a:extLst>
              <a:ext uri="{FF2B5EF4-FFF2-40B4-BE49-F238E27FC236}">
                <a16:creationId xmlns:a16="http://schemas.microsoft.com/office/drawing/2014/main" id="{87AFF216-8416-4B7F-B679-2030A251BA35}"/>
              </a:ext>
            </a:extLst>
          </p:cNvPr>
          <p:cNvSpPr txBox="1"/>
          <p:nvPr/>
        </p:nvSpPr>
        <p:spPr>
          <a:xfrm>
            <a:off x="520148" y="1599228"/>
            <a:ext cx="10283686" cy="4893647"/>
          </a:xfrm>
          <a:prstGeom prst="rect">
            <a:avLst/>
          </a:prstGeom>
          <a:noFill/>
        </p:spPr>
        <p:txBody>
          <a:bodyPr wrap="square" rtlCol="0">
            <a:spAutoFit/>
          </a:bodyPr>
          <a:lstStyle/>
          <a:p>
            <a:pPr lvl="0" indent="457200"/>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lang="en-US" altLang="zh-CN" sz="2400" dirty="0">
                <a:solidFill>
                  <a:prstClr val="black"/>
                </a:solidFill>
                <a:latin typeface="黑体" panose="02010609060101010101" pitchFamily="49" charset="-122"/>
                <a:ea typeface="黑体" panose="02010609060101010101" pitchFamily="49" charset="-122"/>
              </a:rPr>
              <a:t>Redis </a:t>
            </a:r>
            <a:r>
              <a:rPr lang="zh-CN" altLang="en-US" sz="2400" dirty="0">
                <a:solidFill>
                  <a:prstClr val="black"/>
                </a:solidFill>
                <a:latin typeface="黑体" panose="02010609060101010101" pitchFamily="49" charset="-122"/>
                <a:ea typeface="黑体" panose="02010609060101010101" pitchFamily="49" charset="-122"/>
              </a:rPr>
              <a:t>是完全开源免费的，遵守</a:t>
            </a:r>
            <a:r>
              <a:rPr lang="en-US" altLang="zh-CN" sz="2400" dirty="0">
                <a:solidFill>
                  <a:prstClr val="black"/>
                </a:solidFill>
                <a:latin typeface="黑体" panose="02010609060101010101" pitchFamily="49" charset="-122"/>
                <a:ea typeface="黑体" panose="02010609060101010101" pitchFamily="49" charset="-122"/>
              </a:rPr>
              <a:t>BSD</a:t>
            </a:r>
            <a:r>
              <a:rPr lang="zh-CN" altLang="en-US" sz="2400" dirty="0">
                <a:solidFill>
                  <a:prstClr val="black"/>
                </a:solidFill>
                <a:latin typeface="黑体" panose="02010609060101010101" pitchFamily="49" charset="-122"/>
                <a:ea typeface="黑体" panose="02010609060101010101" pitchFamily="49" charset="-122"/>
              </a:rPr>
              <a:t>协议，是一个高性能的</a:t>
            </a:r>
            <a:r>
              <a:rPr lang="en-US" altLang="zh-CN" sz="2400" dirty="0">
                <a:solidFill>
                  <a:prstClr val="black"/>
                </a:solidFill>
                <a:latin typeface="黑体" panose="02010609060101010101" pitchFamily="49" charset="-122"/>
                <a:ea typeface="黑体" panose="02010609060101010101" pitchFamily="49" charset="-122"/>
              </a:rPr>
              <a:t>key-value</a:t>
            </a:r>
            <a:r>
              <a:rPr lang="zh-CN" altLang="en-US" sz="2400" dirty="0">
                <a:solidFill>
                  <a:prstClr val="black"/>
                </a:solidFill>
                <a:latin typeface="黑体" panose="02010609060101010101" pitchFamily="49" charset="-122"/>
                <a:ea typeface="黑体" panose="02010609060101010101" pitchFamily="49" charset="-122"/>
              </a:rPr>
              <a:t>数据库。它支持存储的</a:t>
            </a:r>
            <a:r>
              <a:rPr lang="en-US" altLang="zh-CN" sz="2400" dirty="0">
                <a:solidFill>
                  <a:prstClr val="black"/>
                </a:solidFill>
                <a:latin typeface="黑体" panose="02010609060101010101" pitchFamily="49" charset="-122"/>
                <a:ea typeface="黑体" panose="02010609060101010101" pitchFamily="49" charset="-122"/>
              </a:rPr>
              <a:t>value</a:t>
            </a:r>
            <a:r>
              <a:rPr lang="zh-CN" altLang="en-US" sz="2400" dirty="0">
                <a:solidFill>
                  <a:prstClr val="black"/>
                </a:solidFill>
                <a:latin typeface="黑体" panose="02010609060101010101" pitchFamily="49" charset="-122"/>
                <a:ea typeface="黑体" panose="02010609060101010101" pitchFamily="49" charset="-122"/>
              </a:rPr>
              <a:t>类型相对更多，包括</a:t>
            </a:r>
            <a:r>
              <a:rPr lang="en-US" altLang="zh-CN" sz="2400" dirty="0">
                <a:solidFill>
                  <a:prstClr val="black"/>
                </a:solidFill>
                <a:latin typeface="黑体" panose="02010609060101010101" pitchFamily="49" charset="-122"/>
                <a:ea typeface="黑体" panose="02010609060101010101" pitchFamily="49" charset="-122"/>
              </a:rPr>
              <a:t>string(</a:t>
            </a:r>
            <a:r>
              <a:rPr lang="zh-CN" altLang="en-US" sz="2400" dirty="0">
                <a:solidFill>
                  <a:prstClr val="black"/>
                </a:solidFill>
                <a:latin typeface="黑体" panose="02010609060101010101" pitchFamily="49" charset="-122"/>
                <a:ea typeface="黑体" panose="02010609060101010101" pitchFamily="49" charset="-122"/>
              </a:rPr>
              <a:t>字符串</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list(</a:t>
            </a:r>
            <a:r>
              <a:rPr lang="zh-CN" altLang="en-US" sz="2400" dirty="0">
                <a:solidFill>
                  <a:prstClr val="black"/>
                </a:solidFill>
                <a:latin typeface="黑体" panose="02010609060101010101" pitchFamily="49" charset="-122"/>
                <a:ea typeface="黑体" panose="02010609060101010101" pitchFamily="49" charset="-122"/>
              </a:rPr>
              <a:t>链表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set(</a:t>
            </a:r>
            <a:r>
              <a:rPr lang="zh-CN" altLang="en-US" sz="2400" dirty="0">
                <a:solidFill>
                  <a:prstClr val="black"/>
                </a:solidFill>
                <a:latin typeface="黑体" panose="02010609060101010101" pitchFamily="49" charset="-122"/>
                <a:ea typeface="黑体" panose="02010609060101010101" pitchFamily="49" charset="-122"/>
              </a:rPr>
              <a:t>集合</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err="1">
                <a:solidFill>
                  <a:prstClr val="black"/>
                </a:solidFill>
                <a:latin typeface="黑体" panose="02010609060101010101" pitchFamily="49" charset="-122"/>
                <a:ea typeface="黑体" panose="02010609060101010101" pitchFamily="49" charset="-122"/>
              </a:rPr>
              <a:t>zset</a:t>
            </a:r>
            <a:r>
              <a:rPr lang="en-US" altLang="zh-CN" sz="2400" dirty="0">
                <a:solidFill>
                  <a:prstClr val="black"/>
                </a:solidFill>
                <a:latin typeface="黑体" panose="02010609060101010101" pitchFamily="49" charset="-122"/>
                <a:ea typeface="黑体" panose="02010609060101010101" pitchFamily="49" charset="-122"/>
              </a:rPr>
              <a:t>(sorted set --</a:t>
            </a:r>
            <a:r>
              <a:rPr lang="zh-CN" altLang="en-US" sz="2400" dirty="0">
                <a:solidFill>
                  <a:prstClr val="black"/>
                </a:solidFill>
                <a:latin typeface="黑体" panose="02010609060101010101" pitchFamily="49" charset="-122"/>
                <a:ea typeface="黑体" panose="02010609060101010101" pitchFamily="49" charset="-122"/>
              </a:rPr>
              <a:t>有序集合</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和</a:t>
            </a:r>
            <a:r>
              <a:rPr lang="en-US" altLang="zh-CN" sz="2400" dirty="0">
                <a:solidFill>
                  <a:prstClr val="black"/>
                </a:solidFill>
                <a:latin typeface="黑体" panose="02010609060101010101" pitchFamily="49" charset="-122"/>
                <a:ea typeface="黑体" panose="02010609060101010101" pitchFamily="49" charset="-122"/>
              </a:rPr>
              <a:t>hash</a:t>
            </a:r>
            <a:r>
              <a:rPr lang="zh-CN" altLang="en-US" sz="2400" dirty="0">
                <a:solidFill>
                  <a:prstClr val="black"/>
                </a:solidFill>
                <a:latin typeface="黑体" panose="02010609060101010101" pitchFamily="49" charset="-122"/>
                <a:ea typeface="黑体" panose="02010609060101010101" pitchFamily="49" charset="-122"/>
              </a:rPr>
              <a:t>（哈希类型）。这些数据类型都支持</a:t>
            </a:r>
            <a:r>
              <a:rPr lang="en-US" altLang="zh-CN" sz="2400" dirty="0">
                <a:solidFill>
                  <a:prstClr val="black"/>
                </a:solidFill>
                <a:latin typeface="黑体" panose="02010609060101010101" pitchFamily="49" charset="-122"/>
                <a:ea typeface="黑体" panose="02010609060101010101" pitchFamily="49" charset="-122"/>
              </a:rPr>
              <a:t>push/pop</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add/remove</a:t>
            </a:r>
            <a:r>
              <a:rPr lang="zh-CN" altLang="en-US" sz="2400" dirty="0">
                <a:solidFill>
                  <a:prstClr val="black"/>
                </a:solidFill>
                <a:latin typeface="黑体" panose="02010609060101010101" pitchFamily="49" charset="-122"/>
                <a:ea typeface="黑体" panose="02010609060101010101" pitchFamily="49" charset="-122"/>
              </a:rPr>
              <a:t>及取交集并集和差集及更丰富的操作，而且这些操作都是原子性的。在此基础上，</a:t>
            </a:r>
            <a:r>
              <a:rPr lang="en-US" altLang="zh-CN" sz="2400" dirty="0" err="1">
                <a:solidFill>
                  <a:prstClr val="black"/>
                </a:solidFill>
                <a:latin typeface="黑体" panose="02010609060101010101" pitchFamily="49" charset="-122"/>
                <a:ea typeface="黑体" panose="02010609060101010101" pitchFamily="49" charset="-122"/>
              </a:rPr>
              <a:t>redis</a:t>
            </a:r>
            <a:r>
              <a:rPr lang="zh-CN" altLang="en-US" sz="2400" dirty="0">
                <a:solidFill>
                  <a:prstClr val="black"/>
                </a:solidFill>
                <a:latin typeface="黑体" panose="02010609060101010101" pitchFamily="49" charset="-122"/>
                <a:ea typeface="黑体" panose="02010609060101010101" pitchFamily="49" charset="-122"/>
              </a:rPr>
              <a:t>支持各种不同方式的排序。数据都是缓存在内存中。区别的是</a:t>
            </a:r>
            <a:r>
              <a:rPr lang="en-US" altLang="zh-CN" sz="2400" dirty="0" err="1">
                <a:solidFill>
                  <a:prstClr val="black"/>
                </a:solidFill>
                <a:latin typeface="黑体" panose="02010609060101010101" pitchFamily="49" charset="-122"/>
                <a:ea typeface="黑体" panose="02010609060101010101" pitchFamily="49" charset="-122"/>
              </a:rPr>
              <a:t>redis</a:t>
            </a:r>
            <a:r>
              <a:rPr lang="zh-CN" altLang="en-US" sz="2400" dirty="0">
                <a:solidFill>
                  <a:prstClr val="black"/>
                </a:solidFill>
                <a:latin typeface="黑体" panose="02010609060101010101" pitchFamily="49" charset="-122"/>
                <a:ea typeface="黑体" panose="02010609060101010101" pitchFamily="49" charset="-122"/>
              </a:rPr>
              <a:t>会周期性的把更新的数据写入磁盘或者把修改操作写入追加的记录文件，并且在此基础上实现了主从同步。</a:t>
            </a:r>
            <a:r>
              <a:rPr lang="en-US" altLang="zh-CN" sz="2400" dirty="0">
                <a:solidFill>
                  <a:prstClr val="black"/>
                </a:solidFill>
                <a:latin typeface="黑体" panose="02010609060101010101" pitchFamily="49" charset="-122"/>
                <a:ea typeface="黑体" panose="02010609060101010101" pitchFamily="49" charset="-122"/>
              </a:rPr>
              <a:t>Redis </a:t>
            </a:r>
            <a:r>
              <a:rPr lang="zh-CN" altLang="en-US" sz="2400" dirty="0">
                <a:solidFill>
                  <a:prstClr val="black"/>
                </a:solidFill>
                <a:latin typeface="黑体" panose="02010609060101010101" pitchFamily="49" charset="-122"/>
                <a:ea typeface="黑体" panose="02010609060101010101" pitchFamily="49" charset="-122"/>
              </a:rPr>
              <a:t>与其他 </a:t>
            </a:r>
            <a:r>
              <a:rPr lang="en-US" altLang="zh-CN" sz="2400" dirty="0">
                <a:solidFill>
                  <a:prstClr val="black"/>
                </a:solidFill>
                <a:latin typeface="黑体" panose="02010609060101010101" pitchFamily="49" charset="-122"/>
                <a:ea typeface="黑体" panose="02010609060101010101" pitchFamily="49" charset="-122"/>
              </a:rPr>
              <a:t>key - value </a:t>
            </a:r>
            <a:r>
              <a:rPr lang="zh-CN" altLang="en-US" sz="2400" dirty="0">
                <a:solidFill>
                  <a:prstClr val="black"/>
                </a:solidFill>
                <a:latin typeface="黑体" panose="02010609060101010101" pitchFamily="49" charset="-122"/>
                <a:ea typeface="黑体" panose="02010609060101010101" pitchFamily="49" charset="-122"/>
              </a:rPr>
              <a:t>缓存产品有以下三个特点：</a:t>
            </a:r>
          </a:p>
          <a:p>
            <a:pPr lvl="0" indent="457200"/>
            <a:r>
              <a:rPr lang="en-US" altLang="zh-CN" sz="2400" dirty="0">
                <a:solidFill>
                  <a:prstClr val="black"/>
                </a:solidFill>
                <a:latin typeface="黑体" panose="02010609060101010101" pitchFamily="49" charset="-122"/>
                <a:ea typeface="黑体" panose="02010609060101010101" pitchFamily="49" charset="-122"/>
              </a:rPr>
              <a:t>Redis</a:t>
            </a:r>
            <a:r>
              <a:rPr lang="zh-CN" altLang="en-US" sz="2400" dirty="0">
                <a:solidFill>
                  <a:prstClr val="black"/>
                </a:solidFill>
                <a:latin typeface="黑体" panose="02010609060101010101" pitchFamily="49" charset="-122"/>
                <a:ea typeface="黑体" panose="02010609060101010101" pitchFamily="49" charset="-122"/>
              </a:rPr>
              <a:t>支持数据的持久化，可以将内存中的数据保存在磁盘中，重启的时候可以再次加载进行使用。</a:t>
            </a:r>
          </a:p>
          <a:p>
            <a:pPr lvl="0" indent="457200"/>
            <a:r>
              <a:rPr lang="en-US" altLang="zh-CN" sz="2400" dirty="0">
                <a:solidFill>
                  <a:prstClr val="black"/>
                </a:solidFill>
                <a:latin typeface="黑体" panose="02010609060101010101" pitchFamily="49" charset="-122"/>
                <a:ea typeface="黑体" panose="02010609060101010101" pitchFamily="49" charset="-122"/>
              </a:rPr>
              <a:t>Redis</a:t>
            </a:r>
            <a:r>
              <a:rPr lang="zh-CN" altLang="en-US" sz="2400" dirty="0">
                <a:solidFill>
                  <a:prstClr val="black"/>
                </a:solidFill>
                <a:latin typeface="黑体" panose="02010609060101010101" pitchFamily="49" charset="-122"/>
                <a:ea typeface="黑体" panose="02010609060101010101" pitchFamily="49" charset="-122"/>
              </a:rPr>
              <a:t>不仅仅支持简单的</a:t>
            </a:r>
            <a:r>
              <a:rPr lang="en-US" altLang="zh-CN" sz="2400" dirty="0">
                <a:solidFill>
                  <a:prstClr val="black"/>
                </a:solidFill>
                <a:latin typeface="黑体" panose="02010609060101010101" pitchFamily="49" charset="-122"/>
                <a:ea typeface="黑体" panose="02010609060101010101" pitchFamily="49" charset="-122"/>
              </a:rPr>
              <a:t>key-value</a:t>
            </a:r>
            <a:r>
              <a:rPr lang="zh-CN" altLang="en-US" sz="2400" dirty="0">
                <a:solidFill>
                  <a:prstClr val="black"/>
                </a:solidFill>
                <a:latin typeface="黑体" panose="02010609060101010101" pitchFamily="49" charset="-122"/>
                <a:ea typeface="黑体" panose="02010609060101010101" pitchFamily="49" charset="-122"/>
              </a:rPr>
              <a:t>类型的数据，同时还提供</a:t>
            </a:r>
            <a:r>
              <a:rPr lang="en-US" altLang="zh-CN" sz="2400" dirty="0">
                <a:solidFill>
                  <a:prstClr val="black"/>
                </a:solidFill>
                <a:latin typeface="黑体" panose="02010609060101010101" pitchFamily="49" charset="-122"/>
                <a:ea typeface="黑体" panose="02010609060101010101" pitchFamily="49" charset="-122"/>
              </a:rPr>
              <a:t>list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set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err="1">
                <a:solidFill>
                  <a:prstClr val="black"/>
                </a:solidFill>
                <a:latin typeface="黑体" panose="02010609060101010101" pitchFamily="49" charset="-122"/>
                <a:ea typeface="黑体" panose="02010609060101010101" pitchFamily="49" charset="-122"/>
              </a:rPr>
              <a:t>zset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hash</a:t>
            </a:r>
            <a:r>
              <a:rPr lang="zh-CN" altLang="en-US" sz="2400" dirty="0">
                <a:solidFill>
                  <a:prstClr val="black"/>
                </a:solidFill>
                <a:latin typeface="黑体" panose="02010609060101010101" pitchFamily="49" charset="-122"/>
                <a:ea typeface="黑体" panose="02010609060101010101" pitchFamily="49" charset="-122"/>
              </a:rPr>
              <a:t>等数据结构的存储。</a:t>
            </a:r>
          </a:p>
          <a:p>
            <a:pPr lvl="0" indent="457200"/>
            <a:r>
              <a:rPr lang="en-US" altLang="zh-CN" sz="2400" dirty="0">
                <a:solidFill>
                  <a:prstClr val="black"/>
                </a:solidFill>
                <a:latin typeface="黑体" panose="02010609060101010101" pitchFamily="49" charset="-122"/>
                <a:ea typeface="黑体" panose="02010609060101010101" pitchFamily="49" charset="-122"/>
              </a:rPr>
              <a:t>Redis</a:t>
            </a:r>
            <a:r>
              <a:rPr lang="zh-CN" altLang="en-US" sz="2400" dirty="0">
                <a:solidFill>
                  <a:prstClr val="black"/>
                </a:solidFill>
                <a:latin typeface="黑体" panose="02010609060101010101" pitchFamily="49" charset="-122"/>
                <a:ea typeface="黑体" panose="02010609060101010101" pitchFamily="49" charset="-122"/>
              </a:rPr>
              <a:t>支持数据的备份，即</a:t>
            </a:r>
            <a:r>
              <a:rPr lang="en-US" altLang="zh-CN" sz="2400" dirty="0">
                <a:solidFill>
                  <a:prstClr val="black"/>
                </a:solidFill>
                <a:latin typeface="黑体" panose="02010609060101010101" pitchFamily="49" charset="-122"/>
                <a:ea typeface="黑体" panose="02010609060101010101" pitchFamily="49" charset="-122"/>
              </a:rPr>
              <a:t>master-slave</a:t>
            </a:r>
            <a:r>
              <a:rPr lang="zh-CN" altLang="en-US" sz="2400" dirty="0">
                <a:solidFill>
                  <a:prstClr val="black"/>
                </a:solidFill>
                <a:latin typeface="黑体" panose="02010609060101010101" pitchFamily="49" charset="-122"/>
                <a:ea typeface="黑体" panose="02010609060101010101" pitchFamily="49" charset="-122"/>
              </a:rPr>
              <a:t>模式的数据备份。</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54418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文本框 3">
            <a:extLst>
              <a:ext uri="{FF2B5EF4-FFF2-40B4-BE49-F238E27FC236}">
                <a16:creationId xmlns:a16="http://schemas.microsoft.com/office/drawing/2014/main" id="{87AFF216-8416-4B7F-B679-2030A251BA35}"/>
              </a:ext>
            </a:extLst>
          </p:cNvPr>
          <p:cNvSpPr txBox="1"/>
          <p:nvPr/>
        </p:nvSpPr>
        <p:spPr>
          <a:xfrm>
            <a:off x="626165" y="1983541"/>
            <a:ext cx="10283686" cy="2677656"/>
          </a:xfrm>
          <a:prstGeom prst="rect">
            <a:avLst/>
          </a:prstGeom>
          <a:noFill/>
        </p:spPr>
        <p:txBody>
          <a:bodyPr wrap="square" rtlCol="0">
            <a:spAutoFit/>
          </a:bodyPr>
          <a:lstStyle/>
          <a:p>
            <a:pPr lvl="0" indent="457200"/>
            <a:r>
              <a:rPr lang="en-US" altLang="zh-CN" sz="2400" dirty="0">
                <a:solidFill>
                  <a:prstClr val="black"/>
                </a:solidFill>
                <a:latin typeface="黑体" panose="02010609060101010101" pitchFamily="49" charset="-122"/>
                <a:ea typeface="黑体" panose="02010609060101010101" pitchFamily="49" charset="-122"/>
              </a:rPr>
              <a:t>MongoDB</a:t>
            </a:r>
            <a:r>
              <a:rPr lang="zh-CN" altLang="en-US" sz="2400" dirty="0">
                <a:solidFill>
                  <a:prstClr val="black"/>
                </a:solidFill>
                <a:latin typeface="黑体" panose="02010609060101010101" pitchFamily="49" charset="-122"/>
                <a:ea typeface="黑体" panose="02010609060101010101" pitchFamily="49" charset="-122"/>
              </a:rPr>
              <a:t>是一个介于关系数据库和非关系数据库之间的产品，是非关系数据库当中功能最丰富，最像关系数据库的。它支持的数据结构非常松散，是类似</a:t>
            </a:r>
            <a:r>
              <a:rPr lang="en-US" altLang="zh-CN" sz="2400" dirty="0">
                <a:solidFill>
                  <a:prstClr val="black"/>
                </a:solidFill>
                <a:latin typeface="黑体" panose="02010609060101010101" pitchFamily="49" charset="-122"/>
                <a:ea typeface="黑体" panose="02010609060101010101" pitchFamily="49" charset="-122"/>
              </a:rPr>
              <a:t>json</a:t>
            </a:r>
            <a:r>
              <a:rPr lang="zh-CN" altLang="en-US" sz="2400" dirty="0">
                <a:solidFill>
                  <a:prstClr val="black"/>
                </a:solidFill>
                <a:latin typeface="黑体" panose="02010609060101010101" pitchFamily="49" charset="-122"/>
                <a:ea typeface="黑体" panose="02010609060101010101" pitchFamily="49" charset="-122"/>
              </a:rPr>
              <a:t>的</a:t>
            </a:r>
            <a:r>
              <a:rPr lang="en-US" altLang="zh-CN" sz="2400" dirty="0" err="1">
                <a:solidFill>
                  <a:prstClr val="black"/>
                </a:solidFill>
                <a:latin typeface="黑体" panose="02010609060101010101" pitchFamily="49" charset="-122"/>
                <a:ea typeface="黑体" panose="02010609060101010101" pitchFamily="49" charset="-122"/>
              </a:rPr>
              <a:t>bson</a:t>
            </a:r>
            <a:r>
              <a:rPr lang="zh-CN" altLang="en-US" sz="2400" dirty="0">
                <a:solidFill>
                  <a:prstClr val="black"/>
                </a:solidFill>
                <a:latin typeface="黑体" panose="02010609060101010101" pitchFamily="49" charset="-122"/>
                <a:ea typeface="黑体" panose="02010609060101010101" pitchFamily="49" charset="-122"/>
              </a:rPr>
              <a:t>格式，因此可以存储比较复杂的数据类型。</a:t>
            </a:r>
            <a:r>
              <a:rPr lang="en-US" altLang="zh-CN" sz="2400" dirty="0">
                <a:solidFill>
                  <a:prstClr val="black"/>
                </a:solidFill>
                <a:latin typeface="黑体" panose="02010609060101010101" pitchFamily="49" charset="-122"/>
                <a:ea typeface="黑体" panose="02010609060101010101" pitchFamily="49" charset="-122"/>
              </a:rPr>
              <a:t>Mongo</a:t>
            </a:r>
            <a:r>
              <a:rPr lang="zh-CN" altLang="en-US" sz="2400" dirty="0">
                <a:solidFill>
                  <a:prstClr val="black"/>
                </a:solidFill>
                <a:latin typeface="黑体" panose="02010609060101010101" pitchFamily="49" charset="-122"/>
                <a:ea typeface="黑体" panose="02010609060101010101" pitchFamily="49" charset="-122"/>
              </a:rPr>
              <a:t>最大的特点是它支持的查询语言非常强大，其语法有点类似于面向对象的查询语言，几乎可以实现类似关系数据库单表查询的绝大部分功能，而且还支持对数据建立索引。</a:t>
            </a:r>
            <a:endParaRPr lang="en-US" altLang="zh-CN" sz="2400" dirty="0">
              <a:solidFill>
                <a:prstClr val="black"/>
              </a:solidFill>
              <a:latin typeface="黑体" panose="02010609060101010101" pitchFamily="49" charset="-122"/>
              <a:ea typeface="黑体" panose="02010609060101010101" pitchFamily="49" charset="-122"/>
            </a:endParaRPr>
          </a:p>
          <a:p>
            <a:pPr lvl="0" indent="457200"/>
            <a:r>
              <a:rPr lang="zh-CN" altLang="en-US" sz="2400" dirty="0">
                <a:solidFill>
                  <a:prstClr val="black"/>
                </a:solidFill>
                <a:latin typeface="黑体" panose="02010609060101010101" pitchFamily="49" charset="-122"/>
                <a:ea typeface="黑体" panose="02010609060101010101" pitchFamily="49" charset="-122"/>
              </a:rPr>
              <a:t>它的特点是高性能、易部署、易使用，存储数据非常方便。</a:t>
            </a:r>
          </a:p>
        </p:txBody>
      </p:sp>
    </p:spTree>
    <p:extLst>
      <p:ext uri="{BB962C8B-B14F-4D97-AF65-F5344CB8AC3E}">
        <p14:creationId xmlns:p14="http://schemas.microsoft.com/office/powerpoint/2010/main" val="116898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69B0EB01-B0B0-48C2-95E2-960CD9655821}"/>
              </a:ext>
            </a:extLst>
          </p:cNvPr>
          <p:cNvSpPr txBox="1"/>
          <p:nvPr/>
        </p:nvSpPr>
        <p:spPr>
          <a:xfrm>
            <a:off x="838200" y="1677363"/>
            <a:ext cx="8911856" cy="3785652"/>
          </a:xfrm>
          <a:prstGeom prst="rect">
            <a:avLst/>
          </a:prstGeom>
          <a:noFill/>
        </p:spPr>
        <p:txBody>
          <a:bodyPr wrap="square" rtlCol="0">
            <a:spAutoFit/>
          </a:bodyPr>
          <a:lstStyle/>
          <a:p>
            <a:pPr marR="0" lvl="0" fontAlgn="auto">
              <a:lnSpc>
                <a:spcPct val="100000"/>
              </a:lnSpc>
              <a:spcBef>
                <a:spcPts val="0"/>
              </a:spcBef>
              <a:spcAft>
                <a:spcPts val="0"/>
              </a:spcAft>
              <a:buClrTx/>
              <a:buSzTx/>
              <a:tabLst/>
              <a:defRPr/>
            </a:pPr>
            <a:r>
              <a:rPr lang="zh-CN" altLang="en-US" sz="2400" b="1" dirty="0">
                <a:latin typeface="黑体" panose="02010609060101010101" pitchFamily="49" charset="-122"/>
                <a:ea typeface="黑体" panose="02010609060101010101" pitchFamily="49" charset="-122"/>
              </a:rPr>
              <a:t>目前世界上的数据库系统的发展现状主 要体现在网络通信、对象程序设计、人工智能 技术、云计算技术等等，还把这些技术进行深入的融合。</a:t>
            </a:r>
            <a:endParaRPr lang="en-US" altLang="zh-CN" sz="2400" b="1" dirty="0">
              <a:latin typeface="黑体" panose="02010609060101010101" pitchFamily="49" charset="-122"/>
              <a:ea typeface="黑体" panose="02010609060101010101" pitchFamily="49" charset="-122"/>
            </a:endParaRPr>
          </a:p>
          <a:p>
            <a:pPr marR="0" lvl="0" fontAlgn="auto">
              <a:lnSpc>
                <a:spcPct val="100000"/>
              </a:lnSpc>
              <a:spcBef>
                <a:spcPts val="0"/>
              </a:spcBef>
              <a:spcAft>
                <a:spcPts val="0"/>
              </a:spcAft>
              <a:buClrTx/>
              <a:buSzTx/>
              <a:tabLst/>
              <a:defRPr/>
            </a:pPr>
            <a:r>
              <a:rPr lang="zh-CN" altLang="en-US" sz="2400" b="1" dirty="0">
                <a:latin typeface="黑体" panose="02010609060101010101" pitchFamily="49" charset="-122"/>
                <a:ea typeface="黑体" panose="02010609060101010101" pitchFamily="49" charset="-122"/>
              </a:rPr>
              <a:t>目前的数据库系统主要有以下几个特点：</a:t>
            </a:r>
            <a:endParaRPr lang="en-US" altLang="zh-CN" sz="2400" b="1" dirty="0">
              <a:latin typeface="黑体" panose="02010609060101010101" pitchFamily="49" charset="-122"/>
              <a:ea typeface="黑体" panose="02010609060101010101" pitchFamily="49" charset="-122"/>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endParaRPr lang="en-US" altLang="zh-CN" sz="2400" b="1" dirty="0">
              <a:latin typeface="黑体" panose="02010609060101010101" pitchFamily="49" charset="-122"/>
              <a:ea typeface="黑体" panose="02010609060101010101" pitchFamily="49" charset="-122"/>
            </a:endParaRPr>
          </a:p>
          <a:p>
            <a:pPr marR="0" lvl="0" fontAlgn="auto">
              <a:lnSpc>
                <a:spcPct val="100000"/>
              </a:lnSpc>
              <a:spcBef>
                <a:spcPts val="0"/>
              </a:spcBef>
              <a:spcAft>
                <a:spcPts val="0"/>
              </a:spcAft>
              <a:buClrTx/>
              <a:buSzTx/>
              <a:tabLst/>
              <a:defRPr/>
            </a:pP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知识库系统</a:t>
            </a:r>
            <a:endParaRPr lang="en-US" altLang="zh-CN" sz="2400" b="1" dirty="0">
              <a:latin typeface="黑体" panose="02010609060101010101" pitchFamily="49" charset="-122"/>
              <a:ea typeface="黑体" panose="02010609060101010101" pitchFamily="49" charset="-122"/>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endParaRPr lang="en-US" altLang="zh-CN" sz="2400" b="1" dirty="0">
              <a:latin typeface="黑体" panose="02010609060101010101" pitchFamily="49" charset="-122"/>
              <a:ea typeface="黑体" panose="02010609060101010101" pitchFamily="49" charset="-122"/>
            </a:endParaRPr>
          </a:p>
          <a:p>
            <a:pPr marR="0" lvl="0" fontAlgn="auto">
              <a:lnSpc>
                <a:spcPct val="100000"/>
              </a:lnSpc>
              <a:spcBef>
                <a:spcPts val="0"/>
              </a:spcBef>
              <a:spcAft>
                <a:spcPts val="0"/>
              </a:spcAft>
              <a:buClrTx/>
              <a:buSzTx/>
              <a:tabLst/>
              <a:defRPr/>
            </a:pP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分布式数据库系统</a:t>
            </a:r>
            <a:endParaRPr lang="en-US" altLang="zh-CN" sz="2400" b="1" dirty="0">
              <a:latin typeface="黑体" panose="02010609060101010101" pitchFamily="49" charset="-122"/>
              <a:ea typeface="黑体" panose="02010609060101010101" pitchFamily="49" charset="-122"/>
            </a:endParaRPr>
          </a:p>
          <a:p>
            <a:pPr marL="285750" marR="0" lvl="0" indent="-285750" fontAlgn="auto">
              <a:lnSpc>
                <a:spcPct val="100000"/>
              </a:lnSpc>
              <a:spcBef>
                <a:spcPts val="0"/>
              </a:spcBef>
              <a:spcAft>
                <a:spcPts val="0"/>
              </a:spcAft>
              <a:buClrTx/>
              <a:buSzTx/>
              <a:buFont typeface="Arial" panose="020B0604020202020204" pitchFamily="34" charset="0"/>
              <a:buChar char="•"/>
              <a:tabLst/>
              <a:defRPr/>
            </a:pPr>
            <a:endParaRPr lang="en-US" altLang="zh-CN" sz="2400" b="1" dirty="0">
              <a:latin typeface="黑体" panose="02010609060101010101" pitchFamily="49" charset="-122"/>
              <a:ea typeface="黑体" panose="02010609060101010101" pitchFamily="49" charset="-122"/>
            </a:endParaRPr>
          </a:p>
          <a:p>
            <a:pPr marR="0" lvl="0" fontAlgn="auto">
              <a:lnSpc>
                <a:spcPct val="100000"/>
              </a:lnSpc>
              <a:spcBef>
                <a:spcPts val="0"/>
              </a:spcBef>
              <a:spcAft>
                <a:spcPts val="0"/>
              </a:spcAft>
              <a:buClrTx/>
              <a:buSzTx/>
              <a:tabLst/>
              <a:defRPr/>
            </a:pPr>
            <a:r>
              <a:rPr lang="en-US" altLang="zh-CN" sz="2400" b="1" dirty="0">
                <a:latin typeface="黑体" panose="02010609060101010101" pitchFamily="49" charset="-122"/>
                <a:ea typeface="黑体" panose="02010609060101010101" pitchFamily="49" charset="-122"/>
              </a:rPr>
              <a:t>3 </a:t>
            </a:r>
            <a:r>
              <a:rPr lang="zh-CN" altLang="en-US" sz="2400" b="1" dirty="0">
                <a:latin typeface="黑体" panose="02010609060101010101" pitchFamily="49" charset="-122"/>
                <a:ea typeface="黑体" panose="02010609060101010101" pitchFamily="49" charset="-122"/>
              </a:rPr>
              <a:t>主动数据库</a:t>
            </a:r>
          </a:p>
        </p:txBody>
      </p:sp>
    </p:spTree>
    <p:extLst>
      <p:ext uri="{BB962C8B-B14F-4D97-AF65-F5344CB8AC3E}">
        <p14:creationId xmlns:p14="http://schemas.microsoft.com/office/powerpoint/2010/main" val="284572136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知识库系统</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74333CA4-4B3A-44F1-9649-E204DD7EB614}"/>
              </a:ext>
            </a:extLst>
          </p:cNvPr>
          <p:cNvSpPr txBox="1"/>
          <p:nvPr/>
        </p:nvSpPr>
        <p:spPr>
          <a:xfrm>
            <a:off x="958788" y="1367160"/>
            <a:ext cx="8620218" cy="2862322"/>
          </a:xfrm>
          <a:prstGeom prst="rect">
            <a:avLst/>
          </a:prstGeom>
          <a:noFill/>
        </p:spPr>
        <p:txBody>
          <a:bodyPr wrap="square" rtlCol="0">
            <a:spAutoFit/>
          </a:bodyPr>
          <a:lstStyle/>
          <a:p>
            <a:pPr marL="0" indent="0">
              <a:buFontTx/>
              <a:buNone/>
            </a:pPr>
            <a:r>
              <a:rPr lang="zh-CN" altLang="en-US" b="1" dirty="0">
                <a:latin typeface="黑体" panose="02010609060101010101" pitchFamily="49" charset="-122"/>
                <a:ea typeface="黑体" panose="02010609060101010101" pitchFamily="49" charset="-122"/>
              </a:rPr>
              <a:t>知识库系统介绍</a:t>
            </a:r>
            <a:endParaRPr lang="en-US" altLang="zh-CN" b="1" dirty="0">
              <a:latin typeface="黑体" panose="02010609060101010101" pitchFamily="49" charset="-122"/>
              <a:ea typeface="黑体" panose="02010609060101010101" pitchFamily="49" charset="-122"/>
            </a:endParaRPr>
          </a:p>
          <a:p>
            <a:pPr marL="0" indent="0">
              <a:buFontTx/>
              <a:buNone/>
            </a:pPr>
            <a:endParaRPr lang="en-US" altLang="zh-CN" b="1" dirty="0">
              <a:latin typeface="黑体" panose="02010609060101010101" pitchFamily="49" charset="-122"/>
              <a:ea typeface="黑体" panose="02010609060101010101" pitchFamily="49" charset="-122"/>
            </a:endParaRPr>
          </a:p>
          <a:p>
            <a:pPr marL="0" indent="0">
              <a:buFontTx/>
              <a:buNone/>
            </a:pPr>
            <a:r>
              <a:rPr lang="zh-CN" altLang="en-US" b="1" dirty="0">
                <a:latin typeface="黑体" panose="02010609060101010101" pitchFamily="49" charset="-122"/>
                <a:ea typeface="黑体" panose="02010609060101010101" pitchFamily="49" charset="-122"/>
              </a:rPr>
              <a:t>知识是信息和数据集合的整体，而信息是具有意义的数据，数据是人们每时每刻感觉到的大量的没有经过解释的信号</a:t>
            </a:r>
            <a:endParaRPr lang="en-US" altLang="zh-CN" b="1" dirty="0">
              <a:latin typeface="黑体" panose="02010609060101010101" pitchFamily="49" charset="-122"/>
              <a:ea typeface="黑体" panose="02010609060101010101" pitchFamily="49" charset="-122"/>
            </a:endParaRPr>
          </a:p>
          <a:p>
            <a:pPr marL="0" indent="0">
              <a:buFontTx/>
              <a:buNone/>
            </a:pPr>
            <a:endParaRPr lang="en-US" altLang="zh-CN" b="1" dirty="0">
              <a:latin typeface="黑体" panose="02010609060101010101" pitchFamily="49" charset="-122"/>
              <a:ea typeface="黑体" panose="02010609060101010101" pitchFamily="49" charset="-122"/>
            </a:endParaRPr>
          </a:p>
          <a:p>
            <a:pPr marL="0" indent="0">
              <a:buFontTx/>
              <a:buNone/>
            </a:pPr>
            <a:r>
              <a:rPr lang="zh-CN" altLang="en-US" b="1" dirty="0">
                <a:latin typeface="黑体" panose="02010609060101010101" pitchFamily="49" charset="-122"/>
                <a:ea typeface="黑体" panose="02010609060101010101" pitchFamily="49" charset="-122"/>
              </a:rPr>
              <a:t>知识库系统是一个具有用所存储的知识对输入数据进行解释，生成作业假说并且对其进行验证功能的系统。</a:t>
            </a:r>
            <a:endParaRPr lang="en-US" altLang="zh-CN" b="1" dirty="0">
              <a:latin typeface="黑体" panose="02010609060101010101" pitchFamily="49" charset="-122"/>
              <a:ea typeface="黑体" panose="02010609060101010101" pitchFamily="49" charset="-122"/>
            </a:endParaRPr>
          </a:p>
          <a:p>
            <a:pPr marL="0" indent="0">
              <a:buFontTx/>
              <a:buNone/>
            </a:pPr>
            <a:endParaRPr lang="en-US" altLang="zh-CN" b="1" dirty="0">
              <a:latin typeface="黑体" panose="02010609060101010101" pitchFamily="49" charset="-122"/>
              <a:ea typeface="黑体" panose="02010609060101010101" pitchFamily="49" charset="-122"/>
            </a:endParaRPr>
          </a:p>
          <a:p>
            <a:pPr marL="0" indent="0">
              <a:buFontTx/>
              <a:buNone/>
            </a:pPr>
            <a:r>
              <a:rPr lang="zh-CN" altLang="en-US" b="1" dirty="0">
                <a:latin typeface="黑体" panose="02010609060101010101" pitchFamily="49" charset="-122"/>
                <a:ea typeface="黑体" panose="02010609060101010101" pitchFamily="49" charset="-122"/>
              </a:rPr>
              <a:t>目前，知识库系统己在决策支持系统、专家系统、</a:t>
            </a:r>
            <a:r>
              <a:rPr lang="en-US" altLang="zh-CN" b="1" dirty="0">
                <a:latin typeface="黑体" panose="02010609060101010101" pitchFamily="49" charset="-122"/>
                <a:ea typeface="黑体" panose="02010609060101010101" pitchFamily="49" charset="-122"/>
              </a:rPr>
              <a:t>CAD</a:t>
            </a:r>
            <a:r>
              <a:rPr lang="zh-CN" altLang="en-US" b="1" dirty="0">
                <a:latin typeface="黑体" panose="02010609060101010101" pitchFamily="49" charset="-122"/>
                <a:ea typeface="黑体" panose="02010609060101010101" pitchFamily="49" charset="-122"/>
              </a:rPr>
              <a:t>，办公室自动化等方面取得了很好的应用</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737637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知识库系统</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74333CA4-4B3A-44F1-9649-E204DD7EB614}"/>
              </a:ext>
            </a:extLst>
          </p:cNvPr>
          <p:cNvSpPr txBox="1"/>
          <p:nvPr/>
        </p:nvSpPr>
        <p:spPr>
          <a:xfrm>
            <a:off x="838200" y="1463694"/>
            <a:ext cx="51372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知识库系统组成</a:t>
            </a:r>
          </a:p>
        </p:txBody>
      </p:sp>
      <p:pic>
        <p:nvPicPr>
          <p:cNvPr id="3" name="图片 2">
            <a:extLst>
              <a:ext uri="{FF2B5EF4-FFF2-40B4-BE49-F238E27FC236}">
                <a16:creationId xmlns:a16="http://schemas.microsoft.com/office/drawing/2014/main" id="{A72E5917-A981-4DCE-B816-6B9B8195F312}"/>
              </a:ext>
            </a:extLst>
          </p:cNvPr>
          <p:cNvPicPr>
            <a:picLocks noChangeAspect="1"/>
          </p:cNvPicPr>
          <p:nvPr/>
        </p:nvPicPr>
        <p:blipFill>
          <a:blip r:embed="rId4"/>
          <a:stretch>
            <a:fillRect/>
          </a:stretch>
        </p:blipFill>
        <p:spPr>
          <a:xfrm>
            <a:off x="3384748" y="2242834"/>
            <a:ext cx="4181475" cy="3790950"/>
          </a:xfrm>
          <a:prstGeom prst="rect">
            <a:avLst/>
          </a:prstGeom>
        </p:spPr>
      </p:pic>
    </p:spTree>
    <p:extLst>
      <p:ext uri="{BB962C8B-B14F-4D97-AF65-F5344CB8AC3E}">
        <p14:creationId xmlns:p14="http://schemas.microsoft.com/office/powerpoint/2010/main" val="301300221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知识库系统</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74333CA4-4B3A-44F1-9649-E204DD7EB614}"/>
              </a:ext>
            </a:extLst>
          </p:cNvPr>
          <p:cNvSpPr txBox="1"/>
          <p:nvPr/>
        </p:nvSpPr>
        <p:spPr>
          <a:xfrm>
            <a:off x="958788" y="1432004"/>
            <a:ext cx="5137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知识库系统存在的问题</a:t>
            </a:r>
          </a:p>
        </p:txBody>
      </p:sp>
      <p:sp>
        <p:nvSpPr>
          <p:cNvPr id="4" name="矩形 3">
            <a:extLst>
              <a:ext uri="{FF2B5EF4-FFF2-40B4-BE49-F238E27FC236}">
                <a16:creationId xmlns:a16="http://schemas.microsoft.com/office/drawing/2014/main" id="{DFA1D131-2F3E-4A30-B7C2-C8139AA60D94}"/>
              </a:ext>
            </a:extLst>
          </p:cNvPr>
          <p:cNvSpPr/>
          <p:nvPr/>
        </p:nvSpPr>
        <p:spPr>
          <a:xfrm>
            <a:off x="1369335" y="2241008"/>
            <a:ext cx="6096000" cy="34163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知识表达的理论有待进一步完善</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如表达模糊知识等；</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推理机的效率较低</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推理理论算法值得研究；</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推理能力有限；</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4)</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知识库系统的应用领域需进一步扩大。</a:t>
            </a:r>
          </a:p>
        </p:txBody>
      </p:sp>
    </p:spTree>
    <p:extLst>
      <p:ext uri="{BB962C8B-B14F-4D97-AF65-F5344CB8AC3E}">
        <p14:creationId xmlns:p14="http://schemas.microsoft.com/office/powerpoint/2010/main" val="2231650084"/>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分布式数据库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74333CA4-4B3A-44F1-9649-E204DD7EB614}"/>
              </a:ext>
            </a:extLst>
          </p:cNvPr>
          <p:cNvSpPr txBox="1"/>
          <p:nvPr/>
        </p:nvSpPr>
        <p:spPr>
          <a:xfrm>
            <a:off x="845400" y="1085519"/>
            <a:ext cx="10123809" cy="3785652"/>
          </a:xfrm>
          <a:prstGeom prst="rect">
            <a:avLst/>
          </a:prstGeom>
          <a:noFill/>
        </p:spPr>
        <p:txBody>
          <a:bodyPr wrap="square" rtlCol="0">
            <a:spAutoFit/>
          </a:bodyPr>
          <a:lstStyle/>
          <a:p>
            <a:r>
              <a:rPr lang="zh-CN" altLang="en-US" sz="2400" b="1" dirty="0">
                <a:solidFill>
                  <a:prstClr val="black"/>
                </a:solidFill>
                <a:latin typeface="黑体" panose="02010609060101010101" pitchFamily="49" charset="-122"/>
                <a:ea typeface="黑体" panose="02010609060101010101" pitchFamily="49" charset="-122"/>
              </a:rPr>
              <a:t>分布式数据库介绍</a:t>
            </a:r>
            <a:endParaRPr lang="en-US" altLang="zh-CN" sz="2400" b="1" dirty="0">
              <a:solidFill>
                <a:prstClr val="black"/>
              </a:solidFill>
              <a:latin typeface="黑体" panose="02010609060101010101" pitchFamily="49" charset="-122"/>
              <a:ea typeface="黑体" panose="02010609060101010101" pitchFamily="49" charset="-122"/>
            </a:endParaRPr>
          </a:p>
          <a:p>
            <a:endParaRPr lang="en-US" altLang="zh-CN" sz="2400" b="1" dirty="0">
              <a:solidFill>
                <a:prstClr val="black"/>
              </a:solidFill>
              <a:latin typeface="黑体" panose="02010609060101010101" pitchFamily="49" charset="-122"/>
              <a:ea typeface="黑体" panose="02010609060101010101" pitchFamily="49" charset="-122"/>
            </a:endParaRPr>
          </a:p>
          <a:p>
            <a:r>
              <a:rPr lang="zh-CN" altLang="en-US" sz="2400" b="1" dirty="0">
                <a:solidFill>
                  <a:prstClr val="black"/>
                </a:solidFill>
                <a:latin typeface="黑体" panose="02010609060101010101" pitchFamily="49" charset="-122"/>
                <a:ea typeface="黑体" panose="02010609060101010101" pitchFamily="49" charset="-122"/>
              </a:rPr>
              <a:t>一个分布式数据库在逻辑上是一个统一的整体，在物理上则是分别存储在不同的物理节点上。一个应用程序通过网络的连接可以访问分布在不同地理位置的数据库。它的分布性表现在数据库中的数据不是存储在同一场地。更确切地讲，不存储在同一计算机的存储设备上。这就是与集中式数据库的区别。</a:t>
            </a:r>
            <a:endParaRPr lang="en-US" altLang="zh-CN" sz="2400" b="1" dirty="0">
              <a:solidFill>
                <a:prstClr val="black"/>
              </a:solidFill>
              <a:latin typeface="黑体" panose="02010609060101010101" pitchFamily="49" charset="-122"/>
              <a:ea typeface="黑体" panose="02010609060101010101" pitchFamily="49" charset="-122"/>
            </a:endParaRPr>
          </a:p>
          <a:p>
            <a:endParaRPr lang="en-US" altLang="zh-CN" sz="2400" b="1" dirty="0">
              <a:solidFill>
                <a:prstClr val="black"/>
              </a:solidFill>
              <a:latin typeface="黑体" panose="02010609060101010101" pitchFamily="49" charset="-122"/>
              <a:ea typeface="黑体" panose="02010609060101010101" pitchFamily="49" charset="-122"/>
            </a:endParaRPr>
          </a:p>
          <a:p>
            <a:r>
              <a:rPr lang="zh-CN" altLang="en-US" sz="2400" b="1" dirty="0">
                <a:solidFill>
                  <a:prstClr val="black"/>
                </a:solidFill>
                <a:latin typeface="黑体" panose="02010609060101010101" pitchFamily="49" charset="-122"/>
                <a:ea typeface="黑体" panose="02010609060101010101" pitchFamily="49" charset="-122"/>
              </a:rPr>
              <a:t>集中式数据库希望尽量减少冗余度</a:t>
            </a:r>
            <a:endParaRPr lang="en-US" altLang="zh-CN" sz="2400" b="1" dirty="0">
              <a:solidFill>
                <a:prstClr val="black"/>
              </a:solidFill>
              <a:latin typeface="黑体" panose="02010609060101010101" pitchFamily="49" charset="-122"/>
              <a:ea typeface="黑体" panose="02010609060101010101" pitchFamily="49" charset="-122"/>
            </a:endParaRPr>
          </a:p>
          <a:p>
            <a:r>
              <a:rPr lang="zh-CN" altLang="en-US" sz="2400" b="1" dirty="0">
                <a:solidFill>
                  <a:prstClr val="black"/>
                </a:solidFill>
                <a:latin typeface="黑体" panose="02010609060101010101" pitchFamily="49" charset="-122"/>
                <a:ea typeface="黑体" panose="02010609060101010101" pitchFamily="49" charset="-122"/>
              </a:rPr>
              <a:t>分布式数据库希望增加冗余数据</a:t>
            </a:r>
            <a:endParaRPr lang="en-US" altLang="zh-CN" sz="2400" b="1" dirty="0">
              <a:solidFill>
                <a:prstClr val="black"/>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00EA174C-2618-4E95-839A-0A87E2B66F70}"/>
              </a:ext>
            </a:extLst>
          </p:cNvPr>
          <p:cNvPicPr>
            <a:picLocks noChangeAspect="1"/>
          </p:cNvPicPr>
          <p:nvPr/>
        </p:nvPicPr>
        <p:blipFill>
          <a:blip r:embed="rId4"/>
          <a:stretch>
            <a:fillRect/>
          </a:stretch>
        </p:blipFill>
        <p:spPr>
          <a:xfrm>
            <a:off x="5948865" y="3385991"/>
            <a:ext cx="4866008" cy="3152921"/>
          </a:xfrm>
          <a:prstGeom prst="rect">
            <a:avLst/>
          </a:prstGeom>
        </p:spPr>
      </p:pic>
    </p:spTree>
    <p:extLst>
      <p:ext uri="{BB962C8B-B14F-4D97-AF65-F5344CB8AC3E}">
        <p14:creationId xmlns:p14="http://schemas.microsoft.com/office/powerpoint/2010/main" val="359098087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分布式数据库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74333CA4-4B3A-44F1-9649-E204DD7EB614}"/>
              </a:ext>
            </a:extLst>
          </p:cNvPr>
          <p:cNvSpPr txBox="1"/>
          <p:nvPr/>
        </p:nvSpPr>
        <p:spPr>
          <a:xfrm>
            <a:off x="845400" y="1146220"/>
            <a:ext cx="10123809"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分布式数据库特点</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）分布透明性</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用户不必关心数据的逻辑分区，不必关心数据物理位置分布的细节，也不必关心重复副本（冗余数据）的一致性问题，同时也不必关心局部场地上数据库支持哪种数据模型</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）集中节点结合</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分布式数据库系统常常采用集中和自治相结合的控制结构，各局部的</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DBMS</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可以独立地管理局部数据库，具有自治的功能．同时，系统又设有集中控制机制，协调各局部</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DBMS</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的工作，执行全局应用。</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）复制透明性</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用户不用关心数据库在网络中各个节点的复制情况，被复制的数据的更新都由系统自动完成。</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4</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）易于扩展性</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可以增加多个服务器来进一步分布数据和分担处理任务。</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5345506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分布式数据库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2" name="文本框 1">
            <a:extLst>
              <a:ext uri="{FF2B5EF4-FFF2-40B4-BE49-F238E27FC236}">
                <a16:creationId xmlns:a16="http://schemas.microsoft.com/office/drawing/2014/main" id="{74333CA4-4B3A-44F1-9649-E204DD7EB614}"/>
              </a:ext>
            </a:extLst>
          </p:cNvPr>
          <p:cNvSpPr txBox="1"/>
          <p:nvPr/>
        </p:nvSpPr>
        <p:spPr>
          <a:xfrm>
            <a:off x="838200" y="1238666"/>
            <a:ext cx="3976397"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分布式数据库</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优点</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）具有灵活的体系结构。</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）适应分布式的管理和控制机构。</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）经济性能优越。</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4</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）系统的可靠性高、可用性好。</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5</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）局部应用的响应速度快。</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6</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）可扩展性好，易于集成现有系统。</a:t>
            </a:r>
          </a:p>
        </p:txBody>
      </p:sp>
      <p:sp>
        <p:nvSpPr>
          <p:cNvPr id="13" name="文本框 12">
            <a:extLst>
              <a:ext uri="{FF2B5EF4-FFF2-40B4-BE49-F238E27FC236}">
                <a16:creationId xmlns:a16="http://schemas.microsoft.com/office/drawing/2014/main" id="{19B4460B-97C1-48C5-9655-922E7C0A0B46}"/>
              </a:ext>
            </a:extLst>
          </p:cNvPr>
          <p:cNvSpPr txBox="1"/>
          <p:nvPr/>
        </p:nvSpPr>
        <p:spPr>
          <a:xfrm>
            <a:off x="5194041" y="1489184"/>
            <a:ext cx="51256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缺点</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）系统开销大，主要花在通信部分。</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）复杂的存取结构，原来在集中式系统中有效存取数据的技术，在分布式系统中都不再适用。</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）数据的安全性和保密性较难处理。</a:t>
            </a:r>
          </a:p>
        </p:txBody>
      </p:sp>
    </p:spTree>
    <p:extLst>
      <p:ext uri="{BB962C8B-B14F-4D97-AF65-F5344CB8AC3E}">
        <p14:creationId xmlns:p14="http://schemas.microsoft.com/office/powerpoint/2010/main" val="103124922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rot="3353473">
            <a:off x="-1296434" y="-45657"/>
            <a:ext cx="7846938" cy="7770481"/>
          </a:xfrm>
          <a:prstGeom prst="roundRect">
            <a:avLst>
              <a:gd name="adj" fmla="val 25034"/>
            </a:avLst>
          </a:prstGeom>
          <a:no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rot="3353473">
            <a:off x="-2993407" y="148526"/>
            <a:ext cx="7846938" cy="7770481"/>
          </a:xfrm>
          <a:prstGeom prst="roundRect">
            <a:avLst>
              <a:gd name="adj" fmla="val 25034"/>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rot="3354861">
            <a:off x="1471083" y="1447484"/>
            <a:ext cx="6618166" cy="1325563"/>
          </a:xfrm>
        </p:spPr>
        <p:txBody>
          <a:bodyPr anchor="b" anchorCtr="1">
            <a:noAutofit/>
          </a:bodyPr>
          <a:lstStyle/>
          <a:p>
            <a:pPr algn="r"/>
            <a:r>
              <a:rPr lang="en-US" altLang="zh-CN" sz="6000" b="1" dirty="0">
                <a:solidFill>
                  <a:srgbClr val="3DB39E"/>
                </a:solidFill>
              </a:rPr>
              <a:t>CONTENTS</a:t>
            </a:r>
            <a:endParaRPr lang="zh-CN" altLang="en-US" sz="6000" b="1" dirty="0">
              <a:solidFill>
                <a:srgbClr val="3DB39E"/>
              </a:solidFill>
            </a:endParaRPr>
          </a:p>
        </p:txBody>
      </p:sp>
      <p:pic>
        <p:nvPicPr>
          <p:cNvPr id="13" name="内容占位符 12"/>
          <p:cNvPicPr>
            <a:picLocks noGrp="1" noChangeAspect="1"/>
          </p:cNvPicPr>
          <p:nvPr>
            <p:ph idx="1"/>
          </p:nvPr>
        </p:nvPicPr>
        <p:blipFill>
          <a:blip r:embed="rId2" cstate="print">
            <a:extLst>
              <a:ext uri="{28A0092B-C50C-407E-A947-70E740481C1C}">
                <a14:useLocalDpi xmlns:a14="http://schemas.microsoft.com/office/drawing/2010/main" val="0"/>
              </a:ext>
            </a:extLst>
          </a:blip>
          <a:srcRect r="54846"/>
          <a:stretch>
            <a:fillRect/>
          </a:stretch>
        </p:blipFill>
        <p:spPr>
          <a:xfrm>
            <a:off x="1" y="0"/>
            <a:ext cx="5505165" cy="6858000"/>
          </a:xfrm>
          <a:custGeom>
            <a:avLst/>
            <a:gdLst>
              <a:gd name="connsiteX0" fmla="*/ 0 w 5505165"/>
              <a:gd name="connsiteY0" fmla="*/ 0 h 6858000"/>
              <a:gd name="connsiteX1" fmla="*/ 2780680 w 5505165"/>
              <a:gd name="connsiteY1" fmla="*/ 0 h 6858000"/>
              <a:gd name="connsiteX2" fmla="*/ 2861416 w 5505165"/>
              <a:gd name="connsiteY2" fmla="*/ 107143 h 6858000"/>
              <a:gd name="connsiteX3" fmla="*/ 5186707 w 5505165"/>
              <a:gd name="connsiteY3" fmla="*/ 3540449 h 6858000"/>
              <a:gd name="connsiteX4" fmla="*/ 4692331 w 5505165"/>
              <a:gd name="connsiteY4" fmla="*/ 6109830 h 6858000"/>
              <a:gd name="connsiteX5" fmla="*/ 3587654 w 5505165"/>
              <a:gd name="connsiteY5" fmla="*/ 6858000 h 6858000"/>
              <a:gd name="connsiteX6" fmla="*/ 0 w 55051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5165" h="6858000">
                <a:moveTo>
                  <a:pt x="0" y="0"/>
                </a:moveTo>
                <a:lnTo>
                  <a:pt x="2780680" y="0"/>
                </a:lnTo>
                <a:lnTo>
                  <a:pt x="2861416" y="107143"/>
                </a:lnTo>
                <a:lnTo>
                  <a:pt x="5186707" y="3540449"/>
                </a:lnTo>
                <a:cubicBezTo>
                  <a:pt x="5759704" y="4386483"/>
                  <a:pt x="5538364" y="5536833"/>
                  <a:pt x="4692331" y="6109830"/>
                </a:cubicBezTo>
                <a:lnTo>
                  <a:pt x="3587654" y="6858000"/>
                </a:lnTo>
                <a:lnTo>
                  <a:pt x="0" y="6858000"/>
                </a:lnTo>
                <a:close/>
              </a:path>
            </a:pathLst>
          </a:custGeom>
          <a:ln w="76200">
            <a:noFill/>
          </a:ln>
        </p:spPr>
      </p:pic>
      <p:grpSp>
        <p:nvGrpSpPr>
          <p:cNvPr id="48" name="组合 47"/>
          <p:cNvGrpSpPr/>
          <p:nvPr/>
        </p:nvGrpSpPr>
        <p:grpSpPr>
          <a:xfrm>
            <a:off x="10589168" y="-2401476"/>
            <a:ext cx="1008000" cy="1008000"/>
            <a:chOff x="3616331" y="1027906"/>
            <a:chExt cx="1008000" cy="1008000"/>
          </a:xfrm>
        </p:grpSpPr>
        <p:grpSp>
          <p:nvGrpSpPr>
            <p:cNvPr id="44" name="组合 43"/>
            <p:cNvGrpSpPr/>
            <p:nvPr/>
          </p:nvGrpSpPr>
          <p:grpSpPr>
            <a:xfrm>
              <a:off x="3682181" y="1093756"/>
              <a:ext cx="876300" cy="876300"/>
              <a:chOff x="4770131" y="2387415"/>
              <a:chExt cx="876300" cy="876300"/>
            </a:xfrm>
          </p:grpSpPr>
          <p:sp>
            <p:nvSpPr>
              <p:cNvPr id="45" name="椭圆 44"/>
              <p:cNvSpPr/>
              <p:nvPr/>
            </p:nvSpPr>
            <p:spPr>
              <a:xfrm>
                <a:off x="4770131" y="2387415"/>
                <a:ext cx="876300" cy="876300"/>
              </a:xfrm>
              <a:prstGeom prst="ellipse">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281" y="2559165"/>
                <a:ext cx="720000" cy="532800"/>
              </a:xfrm>
              <a:prstGeom prst="rect">
                <a:avLst/>
              </a:prstGeom>
            </p:spPr>
          </p:pic>
        </p:grpSp>
        <p:sp>
          <p:nvSpPr>
            <p:cNvPr id="47" name="椭圆 46"/>
            <p:cNvSpPr/>
            <p:nvPr/>
          </p:nvSpPr>
          <p:spPr>
            <a:xfrm>
              <a:off x="3616331" y="1027906"/>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3"/>
          <p:cNvSpPr/>
          <p:nvPr/>
        </p:nvSpPr>
        <p:spPr>
          <a:xfrm rot="3353473">
            <a:off x="-3283647" y="76490"/>
            <a:ext cx="7846938" cy="7770481"/>
          </a:xfrm>
          <a:prstGeom prst="roundRect">
            <a:avLst>
              <a:gd name="adj" fmla="val 23810"/>
            </a:avLst>
          </a:prstGeom>
          <a:noFill/>
          <a:ln>
            <a:solidFill>
              <a:srgbClr val="3DB3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13611327" y="-2401476"/>
            <a:ext cx="1483763" cy="1483763"/>
            <a:chOff x="6601118" y="3487490"/>
            <a:chExt cx="1008000" cy="1008000"/>
          </a:xfrm>
        </p:grpSpPr>
        <p:grpSp>
          <p:nvGrpSpPr>
            <p:cNvPr id="27" name="组合 26"/>
            <p:cNvGrpSpPr/>
            <p:nvPr/>
          </p:nvGrpSpPr>
          <p:grpSpPr>
            <a:xfrm>
              <a:off x="6666968" y="3553340"/>
              <a:ext cx="876300" cy="876300"/>
              <a:chOff x="6667499" y="3554322"/>
              <a:chExt cx="876300" cy="876300"/>
            </a:xfrm>
          </p:grpSpPr>
          <p:sp>
            <p:nvSpPr>
              <p:cNvPr id="26" name="椭圆 25"/>
              <p:cNvSpPr/>
              <p:nvPr/>
            </p:nvSpPr>
            <p:spPr>
              <a:xfrm>
                <a:off x="6667499"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94" y="3669124"/>
                <a:ext cx="506110" cy="646696"/>
              </a:xfrm>
              <a:prstGeom prst="rect">
                <a:avLst/>
              </a:prstGeom>
            </p:spPr>
          </p:pic>
        </p:grpSp>
        <p:sp>
          <p:nvSpPr>
            <p:cNvPr id="58" name="椭圆 57"/>
            <p:cNvSpPr/>
            <p:nvPr/>
          </p:nvSpPr>
          <p:spPr>
            <a:xfrm>
              <a:off x="6601118" y="3487490"/>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1905216" y="-2269050"/>
            <a:ext cx="1008000" cy="1008000"/>
            <a:chOff x="5817897" y="4233561"/>
            <a:chExt cx="1008000" cy="1008000"/>
          </a:xfrm>
        </p:grpSpPr>
        <p:grpSp>
          <p:nvGrpSpPr>
            <p:cNvPr id="40" name="组合 39"/>
            <p:cNvGrpSpPr/>
            <p:nvPr/>
          </p:nvGrpSpPr>
          <p:grpSpPr>
            <a:xfrm>
              <a:off x="5883747" y="4299411"/>
              <a:ext cx="876300" cy="876300"/>
              <a:chOff x="5883747" y="4299411"/>
              <a:chExt cx="876300" cy="876300"/>
            </a:xfrm>
          </p:grpSpPr>
          <p:sp>
            <p:nvSpPr>
              <p:cNvPr id="28" name="椭圆 27"/>
              <p:cNvSpPr/>
              <p:nvPr/>
            </p:nvSpPr>
            <p:spPr>
              <a:xfrm>
                <a:off x="5883747" y="4299411"/>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7497" y="4342561"/>
                <a:ext cx="568800" cy="790000"/>
              </a:xfrm>
              <a:prstGeom prst="rect">
                <a:avLst/>
              </a:prstGeom>
            </p:spPr>
          </p:pic>
        </p:grpSp>
        <p:sp>
          <p:nvSpPr>
            <p:cNvPr id="60" name="椭圆 59"/>
            <p:cNvSpPr/>
            <p:nvPr/>
          </p:nvSpPr>
          <p:spPr>
            <a:xfrm>
              <a:off x="5817897" y="4233561"/>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5864274" y="1889237"/>
            <a:ext cx="1008000" cy="1008000"/>
            <a:chOff x="8044308" y="3488472"/>
            <a:chExt cx="1008000" cy="1008000"/>
          </a:xfrm>
        </p:grpSpPr>
        <p:sp>
          <p:nvSpPr>
            <p:cNvPr id="53" name="椭圆 52"/>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8110158" y="3554322"/>
              <a:ext cx="876300" cy="876300"/>
              <a:chOff x="8110158" y="3554322"/>
              <a:chExt cx="876300" cy="876300"/>
            </a:xfrm>
          </p:grpSpPr>
          <p:sp>
            <p:nvSpPr>
              <p:cNvPr id="32" name="椭圆 3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sp>
        <p:nvSpPr>
          <p:cNvPr id="66" name="文本框 65"/>
          <p:cNvSpPr txBox="1"/>
          <p:nvPr/>
        </p:nvSpPr>
        <p:spPr>
          <a:xfrm>
            <a:off x="7130428" y="2124552"/>
            <a:ext cx="5563188" cy="584775"/>
          </a:xfrm>
          <a:prstGeom prst="rect">
            <a:avLst/>
          </a:prstGeom>
          <a:noFill/>
        </p:spPr>
        <p:txBody>
          <a:bodyPr wrap="square" rtlCol="0">
            <a:spAutoFit/>
          </a:bodyPr>
          <a:lstStyle/>
          <a:p>
            <a:r>
              <a:rPr lang="zh-CN" altLang="en-US" sz="3200" dirty="0">
                <a:solidFill>
                  <a:schemeClr val="tx1">
                    <a:lumMod val="65000"/>
                    <a:lumOff val="35000"/>
                  </a:schemeClr>
                </a:solidFill>
              </a:rPr>
              <a:t>数据库发展现状</a:t>
            </a:r>
          </a:p>
        </p:txBody>
      </p:sp>
      <p:grpSp>
        <p:nvGrpSpPr>
          <p:cNvPr id="55" name="组合 54"/>
          <p:cNvGrpSpPr/>
          <p:nvPr/>
        </p:nvGrpSpPr>
        <p:grpSpPr>
          <a:xfrm>
            <a:off x="6767243" y="3767274"/>
            <a:ext cx="1008000" cy="1008000"/>
            <a:chOff x="8436382" y="2178535"/>
            <a:chExt cx="1008000" cy="1008000"/>
          </a:xfrm>
        </p:grpSpPr>
        <p:sp>
          <p:nvSpPr>
            <p:cNvPr id="51" name="椭圆 50"/>
            <p:cNvSpPr/>
            <p:nvPr/>
          </p:nvSpPr>
          <p:spPr>
            <a:xfrm>
              <a:off x="8436382" y="2178535"/>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502232" y="224438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9561" y="2432946"/>
              <a:ext cx="681643" cy="613479"/>
            </a:xfrm>
            <a:prstGeom prst="rect">
              <a:avLst/>
            </a:prstGeom>
          </p:spPr>
        </p:pic>
      </p:grpSp>
      <p:sp>
        <p:nvSpPr>
          <p:cNvPr id="67" name="文本框 66"/>
          <p:cNvSpPr txBox="1"/>
          <p:nvPr/>
        </p:nvSpPr>
        <p:spPr>
          <a:xfrm>
            <a:off x="7857997" y="3978694"/>
            <a:ext cx="4390406" cy="584775"/>
          </a:xfrm>
          <a:prstGeom prst="rect">
            <a:avLst/>
          </a:prstGeom>
          <a:noFill/>
        </p:spPr>
        <p:txBody>
          <a:bodyPr wrap="square" rtlCol="0">
            <a:spAutoFit/>
          </a:bodyPr>
          <a:lstStyle/>
          <a:p>
            <a:r>
              <a:rPr lang="zh-CN" altLang="en-US" sz="3200" dirty="0">
                <a:solidFill>
                  <a:schemeClr val="tx1">
                    <a:lumMod val="65000"/>
                    <a:lumOff val="35000"/>
                  </a:schemeClr>
                </a:solidFill>
              </a:rPr>
              <a:t>数据库发展趋势</a:t>
            </a:r>
          </a:p>
        </p:txBody>
      </p:sp>
      <p:grpSp>
        <p:nvGrpSpPr>
          <p:cNvPr id="63" name="组合 62"/>
          <p:cNvGrpSpPr/>
          <p:nvPr/>
        </p:nvGrpSpPr>
        <p:grpSpPr>
          <a:xfrm>
            <a:off x="5651179" y="5702190"/>
            <a:ext cx="1008000" cy="1008000"/>
            <a:chOff x="7998232" y="5129653"/>
            <a:chExt cx="1008000" cy="1008000"/>
          </a:xfrm>
        </p:grpSpPr>
        <p:sp>
          <p:nvSpPr>
            <p:cNvPr id="62" name="椭圆 61"/>
            <p:cNvSpPr/>
            <p:nvPr/>
          </p:nvSpPr>
          <p:spPr>
            <a:xfrm>
              <a:off x="7998232" y="5129653"/>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sp>
        <p:nvSpPr>
          <p:cNvPr id="3" name="灯片编号占位符 2"/>
          <p:cNvSpPr>
            <a:spLocks noGrp="1"/>
          </p:cNvSpPr>
          <p:nvPr>
            <p:ph type="sldNum" sz="quarter" idx="12"/>
          </p:nvPr>
        </p:nvSpPr>
        <p:spPr/>
        <p:txBody>
          <a:bodyPr/>
          <a:lstStyle/>
          <a:p>
            <a:fld id="{370D8578-DDD4-487D-A316-C8E65CC577E1}" type="slidenum">
              <a:rPr lang="zh-CN" altLang="en-US" smtClean="0"/>
              <a:t>2</a:t>
            </a:fld>
            <a:endParaRPr lang="zh-CN" altLang="en-US"/>
          </a:p>
        </p:txBody>
      </p:sp>
      <p:grpSp>
        <p:nvGrpSpPr>
          <p:cNvPr id="41" name="组合 40">
            <a:extLst>
              <a:ext uri="{FF2B5EF4-FFF2-40B4-BE49-F238E27FC236}">
                <a16:creationId xmlns:a16="http://schemas.microsoft.com/office/drawing/2014/main" id="{BE9408BC-0FDA-4200-968F-74D30EF8F55F}"/>
              </a:ext>
            </a:extLst>
          </p:cNvPr>
          <p:cNvGrpSpPr/>
          <p:nvPr/>
        </p:nvGrpSpPr>
        <p:grpSpPr>
          <a:xfrm>
            <a:off x="4904892" y="268673"/>
            <a:ext cx="1008000" cy="1008000"/>
            <a:chOff x="8044308" y="3488472"/>
            <a:chExt cx="1008000" cy="1008000"/>
          </a:xfrm>
        </p:grpSpPr>
        <p:sp>
          <p:nvSpPr>
            <p:cNvPr id="42" name="椭圆 41">
              <a:extLst>
                <a:ext uri="{FF2B5EF4-FFF2-40B4-BE49-F238E27FC236}">
                  <a16:creationId xmlns:a16="http://schemas.microsoft.com/office/drawing/2014/main" id="{92293AB9-CF8B-4929-934E-89BB38647864}"/>
                </a:ext>
              </a:extLst>
            </p:cNvPr>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93FEDD74-8738-4687-B917-75C46604CBAE}"/>
                </a:ext>
              </a:extLst>
            </p:cNvPr>
            <p:cNvGrpSpPr/>
            <p:nvPr/>
          </p:nvGrpSpPr>
          <p:grpSpPr>
            <a:xfrm>
              <a:off x="8110158" y="3554322"/>
              <a:ext cx="876300" cy="876300"/>
              <a:chOff x="8110158" y="3554322"/>
              <a:chExt cx="876300" cy="876300"/>
            </a:xfrm>
          </p:grpSpPr>
          <p:sp>
            <p:nvSpPr>
              <p:cNvPr id="49" name="椭圆 48">
                <a:extLst>
                  <a:ext uri="{FF2B5EF4-FFF2-40B4-BE49-F238E27FC236}">
                    <a16:creationId xmlns:a16="http://schemas.microsoft.com/office/drawing/2014/main" id="{9FC5D0D7-1BF1-4FC2-9ACA-E46790EFEA81}"/>
                  </a:ext>
                </a:extLst>
              </p:cNvPr>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6EDE7AF8-3B73-451C-B4BA-689B98EF65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sp>
        <p:nvSpPr>
          <p:cNvPr id="52" name="文本框 51">
            <a:extLst>
              <a:ext uri="{FF2B5EF4-FFF2-40B4-BE49-F238E27FC236}">
                <a16:creationId xmlns:a16="http://schemas.microsoft.com/office/drawing/2014/main" id="{7D5E20E8-5D4D-46F9-BAB3-36DD5D6A21CD}"/>
              </a:ext>
            </a:extLst>
          </p:cNvPr>
          <p:cNvSpPr txBox="1"/>
          <p:nvPr/>
        </p:nvSpPr>
        <p:spPr>
          <a:xfrm>
            <a:off x="6171046" y="503988"/>
            <a:ext cx="5563188" cy="584775"/>
          </a:xfrm>
          <a:prstGeom prst="rect">
            <a:avLst/>
          </a:prstGeom>
          <a:noFill/>
        </p:spPr>
        <p:txBody>
          <a:bodyPr wrap="square" rtlCol="0">
            <a:spAutoFit/>
          </a:bodyPr>
          <a:lstStyle/>
          <a:p>
            <a:r>
              <a:rPr lang="zh-CN" altLang="en-US" sz="3200" dirty="0">
                <a:solidFill>
                  <a:schemeClr val="tx1">
                    <a:lumMod val="65000"/>
                    <a:lumOff val="35000"/>
                  </a:schemeClr>
                </a:solidFill>
              </a:rPr>
              <a:t>数据库发展史</a:t>
            </a:r>
            <a:endParaRPr lang="en-US" altLang="zh-CN" sz="3200" dirty="0">
              <a:solidFill>
                <a:schemeClr val="tx1">
                  <a:lumMod val="65000"/>
                  <a:lumOff val="35000"/>
                </a:schemeClr>
              </a:solidFill>
            </a:endParaRPr>
          </a:p>
        </p:txBody>
      </p:sp>
    </p:spTree>
    <p:extLst>
      <p:ext uri="{BB962C8B-B14F-4D97-AF65-F5344CB8AC3E}">
        <p14:creationId xmlns:p14="http://schemas.microsoft.com/office/powerpoint/2010/main" val="4169200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主动数据库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4" name="文本框 13">
            <a:extLst>
              <a:ext uri="{FF2B5EF4-FFF2-40B4-BE49-F238E27FC236}">
                <a16:creationId xmlns:a16="http://schemas.microsoft.com/office/drawing/2014/main" id="{F46BF177-BA23-4D05-8797-0DF84C675CFE}"/>
              </a:ext>
            </a:extLst>
          </p:cNvPr>
          <p:cNvSpPr txBox="1"/>
          <p:nvPr/>
        </p:nvSpPr>
        <p:spPr>
          <a:xfrm>
            <a:off x="838199" y="1617547"/>
            <a:ext cx="9730564"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主动数据库介绍</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能够根据各种事件的发生或环境的变化主动为用户提供相应的信息服务的新型的数据库系统，在没有用户干预的情况下，能够主动地对系统内部或外部所产生的事件作出反应的数据库。</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在功能上，一个主动数据库系统（</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ADBS</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）由一个传统数据库系统（</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DBS</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）和一个事件驱动的知识库（</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EB</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）及其相应的事件监视器组成，可用公式表示为：</a:t>
            </a:r>
            <a:r>
              <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ADBS=DBS+EB+EM</a:t>
            </a:r>
          </a:p>
        </p:txBody>
      </p:sp>
    </p:spTree>
    <p:extLst>
      <p:ext uri="{BB962C8B-B14F-4D97-AF65-F5344CB8AC3E}">
        <p14:creationId xmlns:p14="http://schemas.microsoft.com/office/powerpoint/2010/main" val="2843165894"/>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主动数据库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4" name="文本框 13">
            <a:extLst>
              <a:ext uri="{FF2B5EF4-FFF2-40B4-BE49-F238E27FC236}">
                <a16:creationId xmlns:a16="http://schemas.microsoft.com/office/drawing/2014/main" id="{F46BF177-BA23-4D05-8797-0DF84C675CFE}"/>
              </a:ext>
            </a:extLst>
          </p:cNvPr>
          <p:cNvSpPr txBox="1"/>
          <p:nvPr/>
        </p:nvSpPr>
        <p:spPr>
          <a:xfrm>
            <a:off x="838199" y="1617547"/>
            <a:ext cx="10311594" cy="38674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主动数据库相对于传统数据库有以下特点</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）具有</a:t>
            </a: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ECA</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规则：在主动数据库中需要用户定义后描述规则，系统根据规则实现主动机制</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）实时性：当程序收到外部传来的信息是，能够马上对其进行实时处理</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）交互性：提供了更加方便灵活的人机交互接口</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4</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）“快照”功能：把系统的一些瞬间状态能够自动地进行记录或者输出，这种特性有助于日志的自动建立</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5</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）对传统数据库功能的加强：“一致性”和“完整性”等约束的检查更加灵活，增加了多库间的同步和通信功能</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78759649"/>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主动数据库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4" name="文本框 13">
            <a:extLst>
              <a:ext uri="{FF2B5EF4-FFF2-40B4-BE49-F238E27FC236}">
                <a16:creationId xmlns:a16="http://schemas.microsoft.com/office/drawing/2014/main" id="{F46BF177-BA23-4D05-8797-0DF84C675CFE}"/>
              </a:ext>
            </a:extLst>
          </p:cNvPr>
          <p:cNvSpPr txBox="1"/>
          <p:nvPr/>
        </p:nvSpPr>
        <p:spPr>
          <a:xfrm>
            <a:off x="838198" y="1617547"/>
            <a:ext cx="9220201"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实现主动数据库系统的途径</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改造的途径。简单的实现途径就是在原有数据库管理系统的基础上进行改造。为此只需在原有数据库管理系统之外增加一个能经常有机会运行的事件监视器即可。为此，事件是统一的一个库，由用户预先设置好，在应用程序运行的同时，由事件监视器来监视事件的发生，并根据事件库中所示，自动执行相应的动作或动作序列。</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）嵌入主动程序设计语言的途径。把一般程序设计语言改造成一种主动程序设计语言，并设计实现一种主动程序设计语言，然后按传统方法把数据库操作嵌入在其中执行。</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）重新设计主动数据库程序设计语言的途径。重新设计主动程序设计语言将数据定义、操作、维护和管理功能与应用程序彻底融合，也是一条可取的途径。</a:t>
            </a:r>
            <a:endParaRPr kumimoji="0" lang="en-US" altLang="zh-CN"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8494315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数据库发展现状</a:t>
            </a:r>
            <a:r>
              <a:rPr lang="en-US" altLang="zh-CN" dirty="0"/>
              <a:t>-</a:t>
            </a:r>
            <a:r>
              <a:rPr lang="zh-CN" altLang="en-US" dirty="0"/>
              <a:t>主动数据库</a:t>
            </a:r>
          </a:p>
        </p:txBody>
      </p:sp>
      <p:sp>
        <p:nvSpPr>
          <p:cNvPr id="26" name="灯片编号占位符 2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4" name="文本框 13">
            <a:extLst>
              <a:ext uri="{FF2B5EF4-FFF2-40B4-BE49-F238E27FC236}">
                <a16:creationId xmlns:a16="http://schemas.microsoft.com/office/drawing/2014/main" id="{F46BF177-BA23-4D05-8797-0DF84C675CFE}"/>
              </a:ext>
            </a:extLst>
          </p:cNvPr>
          <p:cNvSpPr txBox="1"/>
          <p:nvPr/>
        </p:nvSpPr>
        <p:spPr>
          <a:xfrm>
            <a:off x="838200" y="1238666"/>
            <a:ext cx="9220201"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主动数据库存在的技术问题</a:t>
            </a:r>
            <a:endParaRPr kumimoji="0" lang="en-US" altLang="zh-CN"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）具有局限性。主动机制的实现还没有形成一套完整的技术理论和普遍认可的技术方法</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）可移植性查。各系统定义的语法和语义各不相同，不同系统间移植非常困难</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）安全性、可靠性的问题。由于规则设计的方法和指导原则尚没有完善的理论，应用主动数据库技术的系统，很难确保在其实际运行规则能完全遵循用户的意愿</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）性能不高。应用程序中，事务程序与规则定义分离时，全局优化难以进行，导致系统效率降低，所以主动规则需要进一步优化</a:t>
            </a: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5</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）缺乏相应的开发和调试工具的支持</a:t>
            </a:r>
          </a:p>
        </p:txBody>
      </p:sp>
    </p:spTree>
    <p:extLst>
      <p:ext uri="{BB962C8B-B14F-4D97-AF65-F5344CB8AC3E}">
        <p14:creationId xmlns:p14="http://schemas.microsoft.com/office/powerpoint/2010/main" val="243206039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数据库发展趋势</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24</a:t>
            </a:fld>
            <a:endParaRPr lang="zh-CN" altLang="en-US" dirty="0"/>
          </a:p>
        </p:txBody>
      </p:sp>
      <p:sp>
        <p:nvSpPr>
          <p:cNvPr id="5" name="矩形 4">
            <a:extLst>
              <a:ext uri="{FF2B5EF4-FFF2-40B4-BE49-F238E27FC236}">
                <a16:creationId xmlns:a16="http://schemas.microsoft.com/office/drawing/2014/main" id="{7444B200-2F20-4274-BE75-847416C5AE41}"/>
              </a:ext>
            </a:extLst>
          </p:cNvPr>
          <p:cNvSpPr/>
          <p:nvPr/>
        </p:nvSpPr>
        <p:spPr>
          <a:xfrm>
            <a:off x="590550" y="2003267"/>
            <a:ext cx="7728502" cy="3170099"/>
          </a:xfrm>
          <a:prstGeom prst="rect">
            <a:avLst/>
          </a:prstGeom>
        </p:spPr>
        <p:txBody>
          <a:bodyPr wrap="square">
            <a:spAutoFit/>
          </a:bodyPr>
          <a:lstStyle/>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信息集成</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传感器数据库技术</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半结构化数据与</a:t>
            </a:r>
            <a:r>
              <a:rPr lang="en-US" altLang="zh-CN" sz="4000" dirty="0">
                <a:latin typeface="黑体" panose="02010609060101010101" pitchFamily="49" charset="-122"/>
                <a:ea typeface="黑体" panose="02010609060101010101" pitchFamily="49" charset="-122"/>
              </a:rPr>
              <a:t>XML</a:t>
            </a:r>
            <a:r>
              <a:rPr lang="zh-CN" altLang="en-US" sz="4000" dirty="0">
                <a:latin typeface="黑体" panose="02010609060101010101" pitchFamily="49" charset="-122"/>
                <a:ea typeface="黑体" panose="02010609060101010101" pitchFamily="49" charset="-122"/>
              </a:rPr>
              <a:t>数据管理</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移动数据管理</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微小型数据库</a:t>
            </a:r>
            <a:endParaRPr lang="en-US" altLang="zh-CN"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9008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信息集成</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25</a:t>
            </a:fld>
            <a:endParaRPr lang="zh-CN" altLang="en-US" dirty="0"/>
          </a:p>
        </p:txBody>
      </p:sp>
      <p:sp>
        <p:nvSpPr>
          <p:cNvPr id="5" name="矩形 4">
            <a:extLst>
              <a:ext uri="{FF2B5EF4-FFF2-40B4-BE49-F238E27FC236}">
                <a16:creationId xmlns:a16="http://schemas.microsoft.com/office/drawing/2014/main" id="{7444B200-2F20-4274-BE75-847416C5AE41}"/>
              </a:ext>
            </a:extLst>
          </p:cNvPr>
          <p:cNvSpPr/>
          <p:nvPr/>
        </p:nvSpPr>
        <p:spPr>
          <a:xfrm>
            <a:off x="204787" y="1400087"/>
            <a:ext cx="8996363" cy="1077218"/>
          </a:xfrm>
          <a:prstGeom prst="rect">
            <a:avLst/>
          </a:prstGeom>
        </p:spPr>
        <p:txBody>
          <a:bodyPr wrap="square">
            <a:spAutoFit/>
          </a:bodyPr>
          <a:lstStyle/>
          <a:p>
            <a:pPr marL="285750" indent="-285750">
              <a:buFont typeface="Arial" panose="020B0604020202020204" pitchFamily="34" charset="0"/>
              <a:buChar char="•"/>
            </a:pPr>
            <a:r>
              <a:rPr lang="zh-CN" altLang="en-US" sz="3200" dirty="0"/>
              <a:t>信息集成系统的方法可以分为数据仓库方法</a:t>
            </a:r>
            <a:r>
              <a:rPr lang="en-US" altLang="zh-CN" sz="3200" dirty="0"/>
              <a:t>Wrapper/Mediator </a:t>
            </a:r>
            <a:r>
              <a:rPr lang="zh-CN" altLang="en-US" sz="3200" dirty="0"/>
              <a:t>方法</a:t>
            </a:r>
            <a:endParaRPr lang="zh-CN" altLang="en-US" sz="3200" b="1"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2BD4A7B6-A634-4155-A3A5-4135CB2E5594}"/>
              </a:ext>
            </a:extLst>
          </p:cNvPr>
          <p:cNvSpPr/>
          <p:nvPr/>
        </p:nvSpPr>
        <p:spPr>
          <a:xfrm>
            <a:off x="347662" y="2610981"/>
            <a:ext cx="10877550" cy="3539430"/>
          </a:xfrm>
          <a:prstGeom prst="rect">
            <a:avLst/>
          </a:prstGeom>
        </p:spPr>
        <p:txBody>
          <a:bodyPr wrap="square">
            <a:spAutoFit/>
          </a:bodyPr>
          <a:lstStyle/>
          <a:p>
            <a:pPr marL="285750" indent="-285750">
              <a:buFont typeface="Arial" panose="020B0604020202020204" pitchFamily="34" charset="0"/>
              <a:buChar char="•"/>
            </a:pPr>
            <a:r>
              <a:rPr lang="zh-CN" altLang="en-US" sz="2800" dirty="0">
                <a:latin typeface="+mn-ea"/>
              </a:rPr>
              <a:t>在数据仓库方法中</a:t>
            </a:r>
            <a:r>
              <a:rPr lang="en-US" altLang="zh-CN" sz="2800" dirty="0">
                <a:latin typeface="+mn-ea"/>
              </a:rPr>
              <a:t>,</a:t>
            </a:r>
            <a:r>
              <a:rPr lang="zh-CN" altLang="en-US" sz="2800" dirty="0">
                <a:latin typeface="+mn-ea"/>
              </a:rPr>
              <a:t>各数据源的数据按照需要的全局模式从各数据源抽取并转换</a:t>
            </a:r>
            <a:r>
              <a:rPr lang="en-US" altLang="zh-CN" sz="2800" dirty="0">
                <a:latin typeface="+mn-ea"/>
              </a:rPr>
              <a:t>,</a:t>
            </a:r>
            <a:r>
              <a:rPr lang="zh-CN" altLang="en-US" sz="2800" dirty="0">
                <a:latin typeface="+mn-ea"/>
              </a:rPr>
              <a:t>存储在数据仓库中</a:t>
            </a:r>
            <a:r>
              <a:rPr lang="en-US" altLang="zh-CN" sz="2800" dirty="0">
                <a:latin typeface="+mn-ea"/>
              </a:rPr>
              <a:t>.</a:t>
            </a:r>
            <a:r>
              <a:rPr lang="zh-CN" altLang="en-US" sz="2800" dirty="0">
                <a:latin typeface="+mn-ea"/>
              </a:rPr>
              <a:t>用户的查询就是对数据仓库中的数据进行查询</a:t>
            </a:r>
            <a:endParaRPr lang="en-US" altLang="zh-CN" sz="2800" dirty="0">
              <a:latin typeface="+mn-ea"/>
            </a:endParaRPr>
          </a:p>
          <a:p>
            <a:pPr marL="285750" indent="-285750">
              <a:buFont typeface="Arial" panose="020B0604020202020204" pitchFamily="34" charset="0"/>
              <a:buChar char="•"/>
            </a:pPr>
            <a:r>
              <a:rPr lang="zh-CN" altLang="en-US" sz="2800" dirty="0">
                <a:latin typeface="+mn-ea"/>
              </a:rPr>
              <a:t>信息集成系统通过中介模式将各数据源的数据集成起来</a:t>
            </a:r>
            <a:r>
              <a:rPr lang="en-US" altLang="zh-CN" sz="2800" dirty="0">
                <a:latin typeface="+mn-ea"/>
              </a:rPr>
              <a:t>,</a:t>
            </a:r>
            <a:r>
              <a:rPr lang="zh-CN" altLang="en-US" sz="2800" dirty="0">
                <a:latin typeface="+mn-ea"/>
              </a:rPr>
              <a:t>而数据仍存储在局部数据源中</a:t>
            </a:r>
            <a:r>
              <a:rPr lang="en-US" altLang="zh-CN" sz="2800" dirty="0">
                <a:latin typeface="+mn-ea"/>
              </a:rPr>
              <a:t>,</a:t>
            </a:r>
            <a:r>
              <a:rPr lang="zh-CN" altLang="en-US" sz="2800" dirty="0">
                <a:latin typeface="+mn-ea"/>
              </a:rPr>
              <a:t>通过各数据源的包装器</a:t>
            </a:r>
            <a:r>
              <a:rPr lang="en-US" altLang="zh-CN" sz="2800" dirty="0">
                <a:latin typeface="+mn-ea"/>
              </a:rPr>
              <a:t>(wrapper)</a:t>
            </a:r>
            <a:r>
              <a:rPr lang="zh-CN" altLang="en-US" sz="2800" dirty="0">
                <a:latin typeface="+mn-ea"/>
              </a:rPr>
              <a:t>对数据进行转换使之符合中介模式</a:t>
            </a:r>
            <a:r>
              <a:rPr lang="en-US" altLang="zh-CN" sz="2800" dirty="0">
                <a:latin typeface="+mn-ea"/>
              </a:rPr>
              <a:t>.</a:t>
            </a:r>
            <a:r>
              <a:rPr lang="zh-CN" altLang="en-US" sz="2800" dirty="0">
                <a:latin typeface="+mn-ea"/>
              </a:rPr>
              <a:t>用户的查询基于中介模式</a:t>
            </a:r>
            <a:r>
              <a:rPr lang="en-US" altLang="zh-CN" sz="2800" dirty="0">
                <a:latin typeface="+mn-ea"/>
              </a:rPr>
              <a:t>,</a:t>
            </a:r>
            <a:r>
              <a:rPr lang="zh-CN" altLang="en-US" sz="2800" dirty="0">
                <a:latin typeface="+mn-ea"/>
              </a:rPr>
              <a:t>不必知道每个数据源的特点</a:t>
            </a:r>
            <a:r>
              <a:rPr lang="en-US" altLang="zh-CN" sz="2800" dirty="0">
                <a:latin typeface="+mn-ea"/>
              </a:rPr>
              <a:t>,</a:t>
            </a:r>
            <a:r>
              <a:rPr lang="zh-CN" altLang="en-US" sz="2800" dirty="0">
                <a:latin typeface="+mn-ea"/>
              </a:rPr>
              <a:t>中介器</a:t>
            </a:r>
            <a:r>
              <a:rPr lang="en-US" altLang="zh-CN" sz="2800" dirty="0">
                <a:latin typeface="+mn-ea"/>
              </a:rPr>
              <a:t>(mediator)</a:t>
            </a:r>
            <a:r>
              <a:rPr lang="zh-CN" altLang="en-US" sz="2800" dirty="0">
                <a:latin typeface="+mn-ea"/>
              </a:rPr>
              <a:t>将基于中介模式的查询转换为基于各局部数据源的模式查询</a:t>
            </a:r>
          </a:p>
        </p:txBody>
      </p:sp>
    </p:spTree>
    <p:extLst>
      <p:ext uri="{BB962C8B-B14F-4D97-AF65-F5344CB8AC3E}">
        <p14:creationId xmlns:p14="http://schemas.microsoft.com/office/powerpoint/2010/main" val="1605919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信息集成</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26</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476250" y="1546231"/>
            <a:ext cx="10877550" cy="3539430"/>
          </a:xfrm>
          <a:prstGeom prst="rect">
            <a:avLst/>
          </a:prstGeom>
        </p:spPr>
        <p:txBody>
          <a:bodyPr wrap="square">
            <a:spAutoFit/>
          </a:bodyPr>
          <a:lstStyle/>
          <a:p>
            <a:pPr marL="285750" indent="-285750">
              <a:buFont typeface="Arial" panose="020B0604020202020204" pitchFamily="34" charset="0"/>
              <a:buChar char="•"/>
            </a:pPr>
            <a:r>
              <a:rPr lang="zh-CN" altLang="en-US" sz="2800" dirty="0">
                <a:latin typeface="+mn-ea"/>
              </a:rPr>
              <a:t>但是</a:t>
            </a:r>
            <a:r>
              <a:rPr lang="en-US" altLang="zh-CN" sz="2800" dirty="0">
                <a:latin typeface="+mn-ea"/>
              </a:rPr>
              <a:t>,</a:t>
            </a:r>
            <a:r>
              <a:rPr lang="zh-CN" altLang="en-US" sz="2800" dirty="0">
                <a:latin typeface="+mn-ea"/>
              </a:rPr>
              <a:t>由于各个数据源的包装器是要分别建立的</a:t>
            </a:r>
            <a:r>
              <a:rPr lang="en-US" altLang="zh-CN" sz="2800" dirty="0">
                <a:latin typeface="+mn-ea"/>
              </a:rPr>
              <a:t>,</a:t>
            </a:r>
            <a:r>
              <a:rPr lang="zh-CN" altLang="en-US" sz="2800" dirty="0">
                <a:latin typeface="+mn-ea"/>
              </a:rPr>
              <a:t>因此</a:t>
            </a:r>
            <a:r>
              <a:rPr lang="en-US" altLang="zh-CN" sz="2800" dirty="0">
                <a:latin typeface="+mn-ea"/>
              </a:rPr>
              <a:t>,Web </a:t>
            </a:r>
            <a:r>
              <a:rPr lang="zh-CN" altLang="en-US" sz="2800" dirty="0">
                <a:latin typeface="+mn-ea"/>
              </a:rPr>
              <a:t>数据源的包装器建立问题又给人们提出了新的挑战</a:t>
            </a:r>
            <a:r>
              <a:rPr lang="en-US" altLang="zh-CN" sz="2800" dirty="0">
                <a:latin typeface="+mn-ea"/>
              </a:rPr>
              <a:t>.</a:t>
            </a:r>
            <a:r>
              <a:rPr lang="zh-CN" altLang="en-US" sz="2800" dirty="0">
                <a:latin typeface="+mn-ea"/>
              </a:rPr>
              <a:t>近年来</a:t>
            </a:r>
            <a:r>
              <a:rPr lang="en-US" altLang="zh-CN" sz="2800" dirty="0">
                <a:latin typeface="+mn-ea"/>
              </a:rPr>
              <a:t>,</a:t>
            </a:r>
            <a:r>
              <a:rPr lang="zh-CN" altLang="en-US" sz="2800" dirty="0">
                <a:latin typeface="+mn-ea"/>
              </a:rPr>
              <a:t>如何快速、高效地为</a:t>
            </a:r>
            <a:r>
              <a:rPr lang="en-US" altLang="zh-CN" sz="2800" dirty="0">
                <a:latin typeface="+mn-ea"/>
              </a:rPr>
              <a:t>Web</a:t>
            </a:r>
            <a:r>
              <a:rPr lang="zh-CN" altLang="en-US" sz="2800" dirty="0">
                <a:latin typeface="+mn-ea"/>
              </a:rPr>
              <a:t>数据源建立包装器成为人们研究的热点</a:t>
            </a:r>
            <a:endParaRPr lang="en-US" altLang="zh-CN" sz="2800" dirty="0">
              <a:latin typeface="+mn-ea"/>
            </a:endParaRPr>
          </a:p>
          <a:p>
            <a:endParaRPr lang="en-US" altLang="zh-CN" sz="2800" dirty="0">
              <a:latin typeface="+mn-ea"/>
            </a:endParaRPr>
          </a:p>
          <a:p>
            <a:endParaRPr lang="en-US" altLang="zh-CN" sz="2800" dirty="0">
              <a:latin typeface="+mn-ea"/>
            </a:endParaRPr>
          </a:p>
          <a:p>
            <a:pPr marL="457200" indent="-457200">
              <a:buFont typeface="Arial" panose="020B0604020202020204" pitchFamily="34" charset="0"/>
              <a:buChar char="•"/>
            </a:pPr>
            <a:r>
              <a:rPr lang="zh-CN" altLang="en-US" sz="2800" dirty="0">
                <a:latin typeface="+mn-ea"/>
              </a:rPr>
              <a:t>从体系结构实现的角度出发</a:t>
            </a:r>
            <a:r>
              <a:rPr lang="en-US" altLang="zh-CN" sz="2800" dirty="0">
                <a:latin typeface="+mn-ea"/>
              </a:rPr>
              <a:t>,</a:t>
            </a:r>
            <a:r>
              <a:rPr lang="zh-CN" altLang="en-US" sz="2800" dirty="0">
                <a:latin typeface="+mn-ea"/>
              </a:rPr>
              <a:t>信息集成技术经历了如下 </a:t>
            </a:r>
            <a:r>
              <a:rPr lang="en-US" altLang="zh-CN" sz="2800" dirty="0">
                <a:latin typeface="+mn-ea"/>
              </a:rPr>
              <a:t>3 </a:t>
            </a:r>
            <a:r>
              <a:rPr lang="zh-CN" altLang="en-US" sz="2800" dirty="0">
                <a:latin typeface="+mn-ea"/>
              </a:rPr>
              <a:t>个发展阶段</a:t>
            </a:r>
            <a:r>
              <a:rPr lang="en-US" altLang="zh-CN" sz="2800" dirty="0">
                <a:latin typeface="+mn-ea"/>
              </a:rPr>
              <a:t>:</a:t>
            </a:r>
            <a:r>
              <a:rPr lang="zh-CN" altLang="en-US" sz="2800" dirty="0">
                <a:latin typeface="+mn-ea"/>
              </a:rPr>
              <a:t>单个的联邦系统、基于组件的分布式集成系统和基于</a:t>
            </a:r>
            <a:r>
              <a:rPr lang="en-US" altLang="zh-CN" sz="2800" dirty="0">
                <a:latin typeface="+mn-ea"/>
              </a:rPr>
              <a:t>Web Services </a:t>
            </a:r>
            <a:r>
              <a:rPr lang="zh-CN" altLang="en-US" sz="2800" dirty="0">
                <a:latin typeface="+mn-ea"/>
              </a:rPr>
              <a:t>的信息集成系统</a:t>
            </a:r>
          </a:p>
        </p:txBody>
      </p:sp>
    </p:spTree>
    <p:extLst>
      <p:ext uri="{BB962C8B-B14F-4D97-AF65-F5344CB8AC3E}">
        <p14:creationId xmlns:p14="http://schemas.microsoft.com/office/powerpoint/2010/main" val="2095469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传感器数据库技术</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27</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476250" y="1546231"/>
            <a:ext cx="10877550" cy="3970318"/>
          </a:xfrm>
          <a:prstGeom prst="rect">
            <a:avLst/>
          </a:prstGeom>
        </p:spPr>
        <p:txBody>
          <a:bodyPr wrap="square">
            <a:spAutoFit/>
          </a:bodyPr>
          <a:lstStyle/>
          <a:p>
            <a:pPr marL="285750" indent="-285750">
              <a:buFont typeface="Arial" panose="020B0604020202020204" pitchFamily="34" charset="0"/>
              <a:buChar char="•"/>
            </a:pPr>
            <a:r>
              <a:rPr lang="zh-CN" altLang="en-US" sz="2800" dirty="0">
                <a:latin typeface="+mn-ea"/>
              </a:rPr>
              <a:t>随着微电子技术的发展</a:t>
            </a:r>
            <a:r>
              <a:rPr lang="en-US" altLang="zh-CN" sz="2800" dirty="0">
                <a:latin typeface="+mn-ea"/>
              </a:rPr>
              <a:t>,</a:t>
            </a:r>
            <a:r>
              <a:rPr lang="zh-CN" altLang="en-US" sz="2800" dirty="0">
                <a:latin typeface="+mn-ea"/>
              </a:rPr>
              <a:t>传感器的应用越来越广泛</a:t>
            </a:r>
            <a:r>
              <a:rPr lang="en-US" altLang="zh-CN" sz="2800" dirty="0">
                <a:latin typeface="+mn-ea"/>
              </a:rPr>
              <a:t>.</a:t>
            </a:r>
            <a:r>
              <a:rPr lang="zh-CN" altLang="en-US" sz="2800" dirty="0">
                <a:latin typeface="+mn-ea"/>
              </a:rPr>
              <a:t>可以使小鸟携带传感器</a:t>
            </a:r>
            <a:r>
              <a:rPr lang="en-US" altLang="zh-CN" sz="2800" dirty="0">
                <a:latin typeface="+mn-ea"/>
              </a:rPr>
              <a:t>,</a:t>
            </a:r>
            <a:r>
              <a:rPr lang="zh-CN" altLang="en-US" sz="2800" dirty="0">
                <a:latin typeface="+mn-ea"/>
              </a:rPr>
              <a:t>根据传感器在一定的范围内发回的数据定位小鸟的位置</a:t>
            </a:r>
            <a:r>
              <a:rPr lang="en-US" altLang="zh-CN" sz="2800" dirty="0">
                <a:latin typeface="+mn-ea"/>
              </a:rPr>
              <a:t>,</a:t>
            </a:r>
            <a:r>
              <a:rPr lang="zh-CN" altLang="en-US" sz="2800" dirty="0">
                <a:latin typeface="+mn-ea"/>
              </a:rPr>
              <a:t>从而进行其他的研究</a:t>
            </a:r>
            <a:r>
              <a:rPr lang="en-US" altLang="zh-CN" sz="2800" dirty="0">
                <a:latin typeface="+mn-ea"/>
              </a:rPr>
              <a:t>;</a:t>
            </a:r>
            <a:r>
              <a:rPr lang="zh-CN" altLang="en-US" sz="2800" dirty="0">
                <a:latin typeface="+mn-ea"/>
              </a:rPr>
              <a:t>还可以在汽车等运输工具中安装传感器</a:t>
            </a:r>
            <a:r>
              <a:rPr lang="en-US" altLang="zh-CN" sz="2800" dirty="0">
                <a:latin typeface="+mn-ea"/>
              </a:rPr>
              <a:t>,</a:t>
            </a:r>
            <a:r>
              <a:rPr lang="zh-CN" altLang="en-US" sz="2800" dirty="0">
                <a:latin typeface="+mn-ea"/>
              </a:rPr>
              <a:t>从而掌握其位置信息</a:t>
            </a:r>
            <a:r>
              <a:rPr lang="en-US" altLang="zh-CN" sz="2800" dirty="0">
                <a:latin typeface="+mn-ea"/>
              </a:rPr>
              <a:t>;</a:t>
            </a:r>
            <a:r>
              <a:rPr lang="zh-CN" altLang="en-US" sz="2800" dirty="0">
                <a:latin typeface="+mn-ea"/>
              </a:rPr>
              <a:t>甚至于微型的无人间谍飞机上也开始携带传感器</a:t>
            </a:r>
            <a:r>
              <a:rPr lang="en-US" altLang="zh-CN" sz="2800" dirty="0">
                <a:latin typeface="+mn-ea"/>
              </a:rPr>
              <a:t>,</a:t>
            </a:r>
            <a:r>
              <a:rPr lang="zh-CN" altLang="en-US" sz="2800" dirty="0">
                <a:latin typeface="+mn-ea"/>
              </a:rPr>
              <a:t>在一定的范围内收集有用的信息</a:t>
            </a:r>
            <a:r>
              <a:rPr lang="en-US" altLang="zh-CN" sz="2800" dirty="0">
                <a:latin typeface="+mn-ea"/>
              </a:rPr>
              <a:t>,</a:t>
            </a:r>
            <a:r>
              <a:rPr lang="zh-CN" altLang="en-US" sz="2800" dirty="0">
                <a:latin typeface="+mn-ea"/>
              </a:rPr>
              <a:t>并且将其发回到指挥中心</a:t>
            </a:r>
            <a:r>
              <a:rPr lang="en-US" altLang="zh-CN" sz="2800" dirty="0">
                <a:latin typeface="+mn-ea"/>
              </a:rPr>
              <a:t>.</a:t>
            </a:r>
          </a:p>
          <a:p>
            <a:pPr marL="285750" indent="-285750">
              <a:buFont typeface="Arial" panose="020B0604020202020204" pitchFamily="34" charset="0"/>
              <a:buChar char="•"/>
            </a:pPr>
            <a:r>
              <a:rPr lang="zh-CN" altLang="en-US" sz="2800" dirty="0">
                <a:latin typeface="+mn-ea"/>
              </a:rPr>
              <a:t>传感器网络越来越多地应用于对很多新应用的监测和监控</a:t>
            </a:r>
            <a:r>
              <a:rPr lang="en-US" altLang="zh-CN" sz="2800" dirty="0">
                <a:latin typeface="+mn-ea"/>
              </a:rPr>
              <a:t>.</a:t>
            </a:r>
            <a:r>
              <a:rPr lang="zh-CN" altLang="en-US" sz="2800" dirty="0">
                <a:latin typeface="+mn-ea"/>
              </a:rPr>
              <a:t>在这些新的应用中</a:t>
            </a:r>
            <a:r>
              <a:rPr lang="en-US" altLang="zh-CN" sz="2800" dirty="0">
                <a:latin typeface="+mn-ea"/>
              </a:rPr>
              <a:t>,</a:t>
            </a:r>
            <a:r>
              <a:rPr lang="zh-CN" altLang="en-US" sz="2800" dirty="0">
                <a:latin typeface="+mn-ea"/>
              </a:rPr>
              <a:t>用户可以查询已经存储的数据或者传感器数据</a:t>
            </a:r>
            <a:r>
              <a:rPr lang="en-US" altLang="zh-CN" sz="2800" dirty="0">
                <a:latin typeface="+mn-ea"/>
              </a:rPr>
              <a:t>,</a:t>
            </a:r>
            <a:r>
              <a:rPr lang="zh-CN" altLang="en-US" sz="2800" dirty="0">
                <a:latin typeface="+mn-ea"/>
              </a:rPr>
              <a:t>但是</a:t>
            </a:r>
            <a:r>
              <a:rPr lang="en-US" altLang="zh-CN" sz="2800" dirty="0">
                <a:latin typeface="+mn-ea"/>
              </a:rPr>
              <a:t>,</a:t>
            </a:r>
            <a:r>
              <a:rPr lang="zh-CN" altLang="en-US" sz="2800" dirty="0">
                <a:latin typeface="+mn-ea"/>
              </a:rPr>
              <a:t>这些应用大部分建立在集中的系统上收集传感器数据</a:t>
            </a:r>
            <a:r>
              <a:rPr lang="en-US" altLang="zh-CN" sz="2800" dirty="0">
                <a:latin typeface="+mn-ea"/>
              </a:rPr>
              <a:t>.</a:t>
            </a:r>
            <a:r>
              <a:rPr lang="zh-CN" altLang="en-US" sz="2800" dirty="0">
                <a:latin typeface="+mn-ea"/>
              </a:rPr>
              <a:t>因为在这样的系统中数据是以预定义的方式抽取的</a:t>
            </a:r>
            <a:r>
              <a:rPr lang="en-US" altLang="zh-CN" sz="2800" dirty="0">
                <a:latin typeface="+mn-ea"/>
              </a:rPr>
              <a:t>,</a:t>
            </a:r>
            <a:r>
              <a:rPr lang="zh-CN" altLang="en-US" sz="2800" dirty="0">
                <a:latin typeface="+mn-ea"/>
              </a:rPr>
              <a:t>因此缺乏一定的灵活性</a:t>
            </a:r>
            <a:r>
              <a:rPr lang="en-US" altLang="zh-CN" sz="2800" dirty="0">
                <a:latin typeface="+mn-ea"/>
              </a:rPr>
              <a:t>.</a:t>
            </a:r>
            <a:endParaRPr lang="zh-CN" altLang="en-US" sz="2800" dirty="0">
              <a:latin typeface="+mn-ea"/>
            </a:endParaRPr>
          </a:p>
        </p:txBody>
      </p:sp>
    </p:spTree>
    <p:extLst>
      <p:ext uri="{BB962C8B-B14F-4D97-AF65-F5344CB8AC3E}">
        <p14:creationId xmlns:p14="http://schemas.microsoft.com/office/powerpoint/2010/main" val="653585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传感器数据库技术</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28</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6124754"/>
          </a:xfrm>
          <a:prstGeom prst="rect">
            <a:avLst/>
          </a:prstGeom>
        </p:spPr>
        <p:txBody>
          <a:bodyPr wrap="square">
            <a:spAutoFit/>
          </a:bodyPr>
          <a:lstStyle/>
          <a:p>
            <a:pPr marL="514350" indent="-514350">
              <a:buFont typeface="+mj-lt"/>
              <a:buAutoNum type="arabicPeriod"/>
            </a:pPr>
            <a:r>
              <a:rPr lang="en-US" altLang="zh-CN" sz="2800" dirty="0"/>
              <a:t> </a:t>
            </a:r>
            <a:r>
              <a:rPr lang="zh-CN" altLang="en-US" sz="2800" dirty="0"/>
              <a:t>传感器数据的表示和传感器查询的表示</a:t>
            </a:r>
            <a:endParaRPr lang="en-US" altLang="zh-CN" sz="2800" dirty="0"/>
          </a:p>
          <a:p>
            <a:pPr marL="514350" indent="-514350">
              <a:buFont typeface="+mj-lt"/>
              <a:buAutoNum type="arabicPeriod"/>
            </a:pPr>
            <a:r>
              <a:rPr lang="zh-CN" altLang="en-US" sz="2800" dirty="0"/>
              <a:t>与传统的分布式查询所不同</a:t>
            </a:r>
            <a:r>
              <a:rPr lang="en-US" altLang="zh-CN" sz="2800" dirty="0"/>
              <a:t>,</a:t>
            </a:r>
            <a:r>
              <a:rPr lang="zh-CN" altLang="en-US" sz="2800" dirty="0"/>
              <a:t>在传感器数据库中</a:t>
            </a:r>
            <a:r>
              <a:rPr lang="en-US" altLang="zh-CN" sz="2800" dirty="0"/>
              <a:t>,</a:t>
            </a:r>
            <a:r>
              <a:rPr lang="zh-CN" altLang="en-US" sz="2800" dirty="0"/>
              <a:t>没有全局的优化信息</a:t>
            </a:r>
            <a:r>
              <a:rPr lang="en-US" altLang="zh-CN" sz="2800" dirty="0"/>
              <a:t>,</a:t>
            </a:r>
            <a:r>
              <a:rPr lang="zh-CN" altLang="en-US" sz="2800" dirty="0"/>
              <a:t>传感器是移动的</a:t>
            </a:r>
            <a:r>
              <a:rPr lang="en-US" altLang="zh-CN" sz="2800" dirty="0"/>
              <a:t>,</a:t>
            </a:r>
            <a:r>
              <a:rPr lang="zh-CN" altLang="en-US" sz="2800" dirty="0"/>
              <a:t>而且源数据是动态的。</a:t>
            </a:r>
            <a:endParaRPr lang="en-US" altLang="zh-CN" sz="2800" dirty="0"/>
          </a:p>
          <a:p>
            <a:pPr marL="514350" indent="-514350">
              <a:buFont typeface="+mj-lt"/>
              <a:buAutoNum type="arabicPeriod"/>
            </a:pPr>
            <a:r>
              <a:rPr lang="zh-CN" altLang="en-US" sz="2800" dirty="0"/>
              <a:t>在传感器网络中</a:t>
            </a:r>
            <a:r>
              <a:rPr lang="en-US" altLang="zh-CN" sz="2800" dirty="0"/>
              <a:t>,</a:t>
            </a:r>
            <a:r>
              <a:rPr lang="zh-CN" altLang="en-US" sz="2800" dirty="0"/>
              <a:t>大量的数据查询必须处理传感器之间或者传感器与前端服务器之间的数据流</a:t>
            </a:r>
            <a:endParaRPr lang="en-US" altLang="zh-CN" sz="2800" dirty="0"/>
          </a:p>
          <a:p>
            <a:pPr marL="514350" indent="-514350">
              <a:buFont typeface="+mj-lt"/>
              <a:buAutoNum type="arabicPeriod"/>
            </a:pPr>
            <a:r>
              <a:rPr lang="zh-CN" altLang="en-US" sz="2800" dirty="0"/>
              <a:t>处理站点失败和传输失败的情况</a:t>
            </a:r>
            <a:r>
              <a:rPr lang="en-US" altLang="zh-CN" sz="2800" dirty="0"/>
              <a:t>:</a:t>
            </a:r>
            <a:r>
              <a:rPr lang="zh-CN" altLang="en-US" sz="2800" dirty="0"/>
              <a:t>传感器网络中必须考虑站点或者传输失败的情况</a:t>
            </a:r>
            <a:endParaRPr lang="en-US" altLang="zh-CN" sz="2800" dirty="0"/>
          </a:p>
          <a:p>
            <a:pPr marL="514350" indent="-514350">
              <a:buFont typeface="+mj-lt"/>
              <a:buAutoNum type="arabicPeriod"/>
            </a:pPr>
            <a:r>
              <a:rPr lang="zh-CN" altLang="en-US" sz="2800" dirty="0"/>
              <a:t>传感器数据库系统</a:t>
            </a:r>
            <a:r>
              <a:rPr lang="en-US" altLang="zh-CN" sz="2800" dirty="0"/>
              <a:t>:</a:t>
            </a:r>
            <a:r>
              <a:rPr lang="zh-CN" altLang="en-US" sz="2800" dirty="0"/>
              <a:t>传感器数据库必须利用系统中的所有传感器</a:t>
            </a:r>
            <a:r>
              <a:rPr lang="en-US" altLang="zh-CN" sz="2800" dirty="0"/>
              <a:t>,</a:t>
            </a:r>
            <a:r>
              <a:rPr lang="zh-CN" altLang="en-US" sz="2800" dirty="0"/>
              <a:t>而且可以像传统数据库那样方便、简洁地管理传感器数据库中的数据</a:t>
            </a:r>
            <a:r>
              <a:rPr lang="en-US" altLang="zh-CN" sz="2800" dirty="0"/>
              <a:t>;</a:t>
            </a:r>
            <a:r>
              <a:rPr lang="zh-CN" altLang="en-US" sz="2800" dirty="0"/>
              <a:t>建立可以获得和分配源数据的机制</a:t>
            </a:r>
            <a:r>
              <a:rPr lang="en-US" altLang="zh-CN" sz="2800" dirty="0"/>
              <a:t>;</a:t>
            </a:r>
            <a:r>
              <a:rPr lang="zh-CN" altLang="en-US" sz="2800" dirty="0"/>
              <a:t>建立可以根据传感器网络调整数据流的机制</a:t>
            </a:r>
            <a:r>
              <a:rPr lang="en-US" altLang="zh-CN" sz="2800" dirty="0"/>
              <a:t>;</a:t>
            </a:r>
            <a:r>
              <a:rPr lang="zh-CN" altLang="en-US" sz="2800" dirty="0"/>
              <a:t>可以方便地配置、安装和重新启动传感器数据库中的各个组件等</a:t>
            </a:r>
            <a:endParaRPr lang="en-US" altLang="zh-CN" sz="2800" dirty="0"/>
          </a:p>
          <a:p>
            <a:pPr marL="514350" indent="-514350">
              <a:buFont typeface="+mj-lt"/>
              <a:buAutoNum type="arabicPeriod"/>
            </a:pPr>
            <a:endParaRPr lang="en-US" altLang="zh-CN" sz="2800" dirty="0"/>
          </a:p>
          <a:p>
            <a:pPr marL="514350" indent="-514350">
              <a:buFont typeface="+mj-lt"/>
              <a:buAutoNum type="arabicPeriod"/>
            </a:pP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70724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en-US" altLang="zh-CN" dirty="0"/>
              <a:t>XML</a:t>
            </a:r>
            <a:r>
              <a:rPr lang="zh-CN" altLang="en-US" dirty="0"/>
              <a:t>数据管理</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29</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2677656"/>
          </a:xfrm>
          <a:prstGeom prst="rect">
            <a:avLst/>
          </a:prstGeom>
        </p:spPr>
        <p:txBody>
          <a:bodyPr wrap="square">
            <a:spAutoFit/>
          </a:bodyPr>
          <a:lstStyle/>
          <a:p>
            <a:r>
              <a:rPr lang="zh-CN" altLang="en-US" sz="2800" dirty="0"/>
              <a:t>目前大量的 </a:t>
            </a:r>
            <a:r>
              <a:rPr lang="en-US" altLang="zh-CN" sz="2800" dirty="0"/>
              <a:t>XML </a:t>
            </a:r>
            <a:r>
              <a:rPr lang="zh-CN" altLang="en-US" sz="2800" dirty="0"/>
              <a:t>数据以文本文档的方式存储</a:t>
            </a:r>
            <a:r>
              <a:rPr lang="en-US" altLang="zh-CN" sz="2800" dirty="0"/>
              <a:t>,</a:t>
            </a:r>
            <a:r>
              <a:rPr lang="zh-CN" altLang="en-US" sz="2800" dirty="0"/>
              <a:t>难以支持复杂高效的查询</a:t>
            </a:r>
            <a:r>
              <a:rPr lang="en-US" altLang="zh-CN" sz="2800" dirty="0"/>
              <a:t>.</a:t>
            </a:r>
            <a:r>
              <a:rPr lang="zh-CN" altLang="en-US" sz="2800" dirty="0"/>
              <a:t>用传统数据库存储 </a:t>
            </a:r>
            <a:r>
              <a:rPr lang="en-US" altLang="zh-CN" sz="2800" dirty="0"/>
              <a:t>XML </a:t>
            </a:r>
            <a:r>
              <a:rPr lang="zh-CN" altLang="en-US" sz="2800" dirty="0"/>
              <a:t>数据的 问题在于模式映射带来的效率下降和语义丢失</a:t>
            </a:r>
            <a:endParaRPr lang="en-US" altLang="zh-CN" sz="2800" dirty="0"/>
          </a:p>
          <a:p>
            <a:r>
              <a:rPr lang="en-US" altLang="zh-CN" sz="2800" dirty="0"/>
              <a:t>XML </a:t>
            </a:r>
            <a:r>
              <a:rPr lang="zh-CN" altLang="en-US" sz="2800" dirty="0"/>
              <a:t>数据库的原型系统已经出现</a:t>
            </a:r>
            <a:r>
              <a:rPr lang="en-US" altLang="zh-CN" sz="2800" dirty="0"/>
              <a:t>(</a:t>
            </a:r>
            <a:r>
              <a:rPr lang="en-US" altLang="zh-CN" sz="2800" dirty="0" err="1"/>
              <a:t>Taminon,Lore</a:t>
            </a:r>
            <a:r>
              <a:rPr lang="en-US" altLang="zh-CN" sz="2800" dirty="0"/>
              <a:t>, </a:t>
            </a:r>
            <a:r>
              <a:rPr lang="en-US" altLang="zh-CN" sz="2800" dirty="0" err="1"/>
              <a:t>Timber,OrientX</a:t>
            </a:r>
            <a:r>
              <a:rPr lang="zh-CN" altLang="en-US" sz="2800" dirty="0"/>
              <a:t>等</a:t>
            </a:r>
            <a:r>
              <a:rPr lang="en-US" altLang="zh-CN" sz="2800" dirty="0"/>
              <a:t>).</a:t>
            </a:r>
          </a:p>
          <a:p>
            <a:r>
              <a:rPr lang="en-US" altLang="zh-CN" sz="2800" dirty="0"/>
              <a:t>XML </a:t>
            </a:r>
            <a:r>
              <a:rPr lang="zh-CN" altLang="en-US" sz="2800" dirty="0"/>
              <a:t>数据是半结构化的</a:t>
            </a:r>
            <a:r>
              <a:rPr lang="en-US" altLang="zh-CN" sz="2800" dirty="0"/>
              <a:t>,</a:t>
            </a:r>
            <a:r>
              <a:rPr lang="zh-CN" altLang="en-US" sz="2800" dirty="0"/>
              <a:t>不像关系数据那样是严格的结构化数据</a:t>
            </a:r>
            <a:r>
              <a:rPr lang="en-US" altLang="zh-CN" sz="2800" dirty="0"/>
              <a:t>,</a:t>
            </a:r>
            <a:r>
              <a:rPr lang="zh-CN" altLang="en-US" sz="2800" dirty="0"/>
              <a:t>这样 就给 </a:t>
            </a:r>
            <a:r>
              <a:rPr lang="en-US" altLang="zh-CN" sz="2800" dirty="0"/>
              <a:t>Native XML </a:t>
            </a:r>
            <a:r>
              <a:rPr lang="zh-CN" altLang="en-US" sz="2800" dirty="0"/>
              <a:t>数据库中的存储系统带来更大的灵活性。</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3042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数据库起源</a:t>
            </a:r>
          </a:p>
        </p:txBody>
      </p:sp>
      <p:sp>
        <p:nvSpPr>
          <p:cNvPr id="26" name="灯片编号占位符 25"/>
          <p:cNvSpPr>
            <a:spLocks noGrp="1"/>
          </p:cNvSpPr>
          <p:nvPr>
            <p:ph type="sldNum" sz="quarter" idx="12"/>
          </p:nvPr>
        </p:nvSpPr>
        <p:spPr>
          <a:xfrm>
            <a:off x="10228894" y="6356350"/>
            <a:ext cx="2743200" cy="365125"/>
          </a:xfrm>
        </p:spPr>
        <p:txBody>
          <a:bodyPr/>
          <a:lstStyle/>
          <a:p>
            <a:fld id="{370D8578-DDD4-487D-A316-C8E65CC577E1}" type="slidenum">
              <a:rPr lang="zh-CN" altLang="en-US" smtClean="0"/>
              <a:t>3</a:t>
            </a:fld>
            <a:endParaRPr lang="zh-CN" altLang="en-US"/>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1" name="圆角矩形 10"/>
          <p:cNvSpPr/>
          <p:nvPr/>
        </p:nvSpPr>
        <p:spPr>
          <a:xfrm>
            <a:off x="567216" y="1280679"/>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数据库诞生</a:t>
            </a:r>
          </a:p>
        </p:txBody>
      </p:sp>
      <p:sp>
        <p:nvSpPr>
          <p:cNvPr id="23" name="圆角矩形 22"/>
          <p:cNvSpPr/>
          <p:nvPr/>
        </p:nvSpPr>
        <p:spPr>
          <a:xfrm>
            <a:off x="3430293" y="1280679"/>
            <a:ext cx="2275764"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关系型数据库</a:t>
            </a:r>
          </a:p>
        </p:txBody>
      </p:sp>
      <p:sp>
        <p:nvSpPr>
          <p:cNvPr id="24" name="圆角矩形 23"/>
          <p:cNvSpPr/>
          <p:nvPr/>
        </p:nvSpPr>
        <p:spPr>
          <a:xfrm>
            <a:off x="6360261" y="1280679"/>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结构化查询语言</a:t>
            </a:r>
            <a:endParaRPr lang="en-US" altLang="zh-CN" sz="2400" b="1" dirty="0"/>
          </a:p>
        </p:txBody>
      </p:sp>
      <p:sp>
        <p:nvSpPr>
          <p:cNvPr id="17" name="文本框 16">
            <a:extLst>
              <a:ext uri="{FF2B5EF4-FFF2-40B4-BE49-F238E27FC236}">
                <a16:creationId xmlns:a16="http://schemas.microsoft.com/office/drawing/2014/main" id="{33161F52-BE3D-4303-A89D-2511D63950B7}"/>
              </a:ext>
            </a:extLst>
          </p:cNvPr>
          <p:cNvSpPr txBox="1"/>
          <p:nvPr/>
        </p:nvSpPr>
        <p:spPr>
          <a:xfrm>
            <a:off x="137233" y="3319689"/>
            <a:ext cx="2973594" cy="2585323"/>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穿孔卡片</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发明第一个磁盘驱动器</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the Model 305 RAMAC</a:t>
            </a:r>
          </a:p>
          <a:p>
            <a:r>
              <a:rPr lang="en-US" altLang="zh-CN" b="1" dirty="0">
                <a:latin typeface="黑体" panose="02010609060101010101" pitchFamily="49" charset="-122"/>
                <a:ea typeface="黑体" panose="02010609060101010101" pitchFamily="49" charset="-122"/>
              </a:rPr>
              <a:t>1961</a:t>
            </a:r>
            <a:r>
              <a:rPr lang="zh-CN" altLang="en-US" b="1" dirty="0">
                <a:latin typeface="黑体" panose="02010609060101010101" pitchFamily="49" charset="-122"/>
                <a:ea typeface="黑体" panose="02010609060101010101" pitchFamily="49" charset="-122"/>
              </a:rPr>
              <a:t>美国通用电气公司开发出第一个网状数据库</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1968</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开发出</a:t>
            </a:r>
            <a:r>
              <a:rPr lang="en-US" altLang="zh-CN" b="1" dirty="0">
                <a:latin typeface="黑体" panose="02010609060101010101" pitchFamily="49" charset="-122"/>
                <a:ea typeface="黑体" panose="02010609060101010101" pitchFamily="49" charset="-122"/>
              </a:rPr>
              <a:t>IMS</a:t>
            </a:r>
            <a:r>
              <a:rPr lang="zh-CN" altLang="en-US" b="1" dirty="0">
                <a:latin typeface="黑体" panose="02010609060101010101" pitchFamily="49" charset="-122"/>
                <a:ea typeface="黑体" panose="02010609060101010101" pitchFamily="49" charset="-122"/>
              </a:rPr>
              <a:t>层次性数据库</a:t>
            </a:r>
            <a:endParaRPr lang="en-US" altLang="zh-CN" b="1" dirty="0">
              <a:latin typeface="黑体" panose="02010609060101010101" pitchFamily="49" charset="-122"/>
              <a:ea typeface="黑体" panose="02010609060101010101" pitchFamily="49" charset="-122"/>
            </a:endParaRPr>
          </a:p>
          <a:p>
            <a:endParaRPr lang="en-US" altLang="zh-CN"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endParaRPr lang="en-US" altLang="zh-CN"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0A807786-1170-4F0F-8D00-F259B44C3416}"/>
              </a:ext>
            </a:extLst>
          </p:cNvPr>
          <p:cNvSpPr txBox="1"/>
          <p:nvPr/>
        </p:nvSpPr>
        <p:spPr>
          <a:xfrm>
            <a:off x="3218955" y="3419391"/>
            <a:ext cx="2814204" cy="1754326"/>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1970</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提出关系模型的概念</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1976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Honeywell</a:t>
            </a:r>
            <a:r>
              <a:rPr lang="zh-CN" altLang="en-US" b="1" dirty="0">
                <a:latin typeface="黑体" panose="02010609060101010101" pitchFamily="49" charset="-122"/>
                <a:ea typeface="黑体" panose="02010609060101010101" pitchFamily="49" charset="-122"/>
              </a:rPr>
              <a:t>发开发出第一个商用关系型数据库</a:t>
            </a:r>
            <a:endParaRPr lang="en-US" altLang="zh-CN" b="1" dirty="0">
              <a:latin typeface="黑体" panose="02010609060101010101" pitchFamily="49" charset="-122"/>
              <a:ea typeface="黑体" panose="02010609060101010101" pitchFamily="49" charset="-122"/>
            </a:endParaRPr>
          </a:p>
          <a:p>
            <a:endParaRPr lang="en-US" altLang="zh-CN" b="1" dirty="0">
              <a:latin typeface="微软雅黑 Light" panose="020B0502040204020203" pitchFamily="34" charset="-122"/>
              <a:ea typeface="微软雅黑 Light" panose="020B0502040204020203" pitchFamily="34" charset="-122"/>
            </a:endParaRPr>
          </a:p>
        </p:txBody>
      </p:sp>
      <p:sp>
        <p:nvSpPr>
          <p:cNvPr id="19" name="文本框 18">
            <a:extLst>
              <a:ext uri="{FF2B5EF4-FFF2-40B4-BE49-F238E27FC236}">
                <a16:creationId xmlns:a16="http://schemas.microsoft.com/office/drawing/2014/main" id="{731BD8DE-BBED-4B01-B795-43A04E0E7875}"/>
              </a:ext>
            </a:extLst>
          </p:cNvPr>
          <p:cNvSpPr txBox="1"/>
          <p:nvPr/>
        </p:nvSpPr>
        <p:spPr>
          <a:xfrm>
            <a:off x="6033159" y="3265794"/>
            <a:ext cx="2814204" cy="2308324"/>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1974 </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研究员提出</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语言，包括查询，操纵，定义和控制</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1986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ANSI</a:t>
            </a:r>
            <a:r>
              <a:rPr lang="zh-CN" altLang="en-US" b="1" dirty="0">
                <a:latin typeface="黑体" panose="02010609060101010101" pitchFamily="49" charset="-122"/>
                <a:ea typeface="黑体" panose="02010609060101010101" pitchFamily="49" charset="-122"/>
              </a:rPr>
              <a:t>把</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作为关系数据库语言的美国标准</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目前</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共有三个标准：</a:t>
            </a:r>
            <a:r>
              <a:rPr lang="en-US" altLang="zh-CN" b="1" dirty="0">
                <a:latin typeface="黑体" panose="02010609060101010101" pitchFamily="49" charset="-122"/>
                <a:ea typeface="黑体" panose="02010609060101010101" pitchFamily="49" charset="-122"/>
              </a:rPr>
              <a:t>SQL89,SQL92,SQL3</a:t>
            </a:r>
          </a:p>
        </p:txBody>
      </p:sp>
      <p:sp>
        <p:nvSpPr>
          <p:cNvPr id="22" name="圆角矩形 10">
            <a:extLst>
              <a:ext uri="{FF2B5EF4-FFF2-40B4-BE49-F238E27FC236}">
                <a16:creationId xmlns:a16="http://schemas.microsoft.com/office/drawing/2014/main" id="{A7C5BAC2-0953-490E-B6E7-E224F8AACC3A}"/>
              </a:ext>
            </a:extLst>
          </p:cNvPr>
          <p:cNvSpPr/>
          <p:nvPr/>
        </p:nvSpPr>
        <p:spPr>
          <a:xfrm>
            <a:off x="9277346" y="1280679"/>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甲骨文公司</a:t>
            </a:r>
          </a:p>
        </p:txBody>
      </p:sp>
      <p:sp>
        <p:nvSpPr>
          <p:cNvPr id="25" name="文本框 24">
            <a:extLst>
              <a:ext uri="{FF2B5EF4-FFF2-40B4-BE49-F238E27FC236}">
                <a16:creationId xmlns:a16="http://schemas.microsoft.com/office/drawing/2014/main" id="{C6BE1B2F-9690-4822-9A73-A9E973BEDE0F}"/>
              </a:ext>
            </a:extLst>
          </p:cNvPr>
          <p:cNvSpPr txBox="1"/>
          <p:nvPr/>
        </p:nvSpPr>
        <p:spPr>
          <a:xfrm>
            <a:off x="8847363" y="3319689"/>
            <a:ext cx="2814204" cy="1754326"/>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1976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发表了数据库关系理论，并介绍了</a:t>
            </a:r>
            <a:r>
              <a:rPr lang="en-US" altLang="zh-CN" b="1" dirty="0">
                <a:latin typeface="黑体" panose="02010609060101010101" pitchFamily="49" charset="-122"/>
                <a:ea typeface="黑体" panose="02010609060101010101" pitchFamily="49" charset="-122"/>
              </a:rPr>
              <a:t>SQL</a:t>
            </a:r>
          </a:p>
          <a:p>
            <a:r>
              <a:rPr lang="zh-CN" altLang="en-US" b="1" dirty="0">
                <a:latin typeface="黑体" panose="02010609060101010101" pitchFamily="49" charset="-122"/>
                <a:ea typeface="黑体" panose="02010609060101010101" pitchFamily="49" charset="-122"/>
              </a:rPr>
              <a:t>几个月后</a:t>
            </a:r>
            <a:r>
              <a:rPr lang="en-US" altLang="zh-CN" b="1" dirty="0">
                <a:latin typeface="黑体" panose="02010609060101010101" pitchFamily="49" charset="-122"/>
                <a:ea typeface="黑体" panose="02010609060101010101" pitchFamily="49" charset="-122"/>
              </a:rPr>
              <a:t>Oracle1.0</a:t>
            </a:r>
            <a:r>
              <a:rPr lang="zh-CN" altLang="en-US" b="1" dirty="0">
                <a:latin typeface="黑体" panose="02010609060101010101" pitchFamily="49" charset="-122"/>
                <a:ea typeface="黑体" panose="02010609060101010101" pitchFamily="49" charset="-122"/>
              </a:rPr>
              <a:t>诞生</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不开发的原因是他们已经有了销售的还不错的层次数据库</a:t>
            </a:r>
            <a:r>
              <a:rPr lang="en-US" altLang="zh-CN" b="1" dirty="0">
                <a:latin typeface="黑体" panose="02010609060101010101" pitchFamily="49" charset="-122"/>
                <a:ea typeface="黑体" panose="02010609060101010101" pitchFamily="49" charset="-122"/>
              </a:rPr>
              <a:t>IMS</a:t>
            </a:r>
          </a:p>
        </p:txBody>
      </p:sp>
    </p:spTree>
    <p:extLst>
      <p:ext uri="{BB962C8B-B14F-4D97-AF65-F5344CB8AC3E}">
        <p14:creationId xmlns:p14="http://schemas.microsoft.com/office/powerpoint/2010/main" val="1212134024"/>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移动数据管理</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30</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3970318"/>
          </a:xfrm>
          <a:prstGeom prst="rect">
            <a:avLst/>
          </a:prstGeom>
        </p:spPr>
        <p:txBody>
          <a:bodyPr wrap="square">
            <a:spAutoFit/>
          </a:bodyPr>
          <a:lstStyle/>
          <a:p>
            <a:r>
              <a:rPr lang="zh-CN" altLang="en-US" sz="2800" dirty="0"/>
              <a:t>目前</a:t>
            </a:r>
            <a:r>
              <a:rPr lang="en-US" altLang="zh-CN" sz="2800" dirty="0"/>
              <a:t>,</a:t>
            </a:r>
            <a:r>
              <a:rPr lang="zh-CN" altLang="en-US" sz="2800" dirty="0"/>
              <a:t>蜂窝通信、无线局域网以及卫星数据服务等技术的迅速发展</a:t>
            </a:r>
            <a:r>
              <a:rPr lang="en-US" altLang="zh-CN" sz="2800" dirty="0"/>
              <a:t>,</a:t>
            </a:r>
            <a:r>
              <a:rPr lang="zh-CN" altLang="en-US" sz="2800" dirty="0"/>
              <a:t>使得人们可以随时随地访问信息的愿望成为可能</a:t>
            </a:r>
            <a:endParaRPr lang="en-US" altLang="zh-CN" sz="2800" dirty="0"/>
          </a:p>
          <a:p>
            <a:endParaRPr lang="en-US" altLang="zh-CN" sz="2800" dirty="0"/>
          </a:p>
          <a:p>
            <a:endParaRPr lang="en-US" altLang="zh-CN" sz="2800" dirty="0"/>
          </a:p>
          <a:p>
            <a:r>
              <a:rPr lang="zh-CN" altLang="en-US" sz="2800" dirty="0"/>
              <a:t>研究移动计算环境中的数据管理技术</a:t>
            </a:r>
            <a:r>
              <a:rPr lang="en-US" altLang="zh-CN" sz="2800" dirty="0"/>
              <a:t>,</a:t>
            </a:r>
            <a:r>
              <a:rPr lang="zh-CN" altLang="en-US" sz="2800" dirty="0"/>
              <a:t>已成为目前分布式数据库研究的一个新的方向</a:t>
            </a:r>
            <a:r>
              <a:rPr lang="en-US" altLang="zh-CN" sz="2800" dirty="0"/>
              <a:t>,</a:t>
            </a:r>
            <a:r>
              <a:rPr lang="zh-CN" altLang="en-US" sz="2800" dirty="0"/>
              <a:t>即移动数据库技术</a:t>
            </a:r>
            <a:r>
              <a:rPr lang="en-US" altLang="zh-CN" sz="2800" dirty="0"/>
              <a:t>. </a:t>
            </a:r>
            <a:r>
              <a:rPr lang="zh-CN" altLang="en-US" sz="2800" dirty="0"/>
              <a:t>与基于固定网络的传统分布计算环境相比</a:t>
            </a:r>
            <a:r>
              <a:rPr lang="en-US" altLang="zh-CN" sz="2800" dirty="0"/>
              <a:t>,</a:t>
            </a:r>
            <a:r>
              <a:rPr lang="zh-CN" altLang="en-US" sz="2800" dirty="0"/>
              <a:t>移动计算环境具有以下特点</a:t>
            </a:r>
            <a:r>
              <a:rPr lang="en-US" altLang="zh-CN" sz="2800" dirty="0"/>
              <a:t>:</a:t>
            </a:r>
            <a:r>
              <a:rPr lang="zh-CN" altLang="en-US" sz="2800" dirty="0"/>
              <a:t>移动性、频繁断接性、带宽多样性、 网络通信的非对称性、移动计算机的电源能力、可靠性要求较低和可伸缩性等</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19627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移动数据管理</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31</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4401205"/>
          </a:xfrm>
          <a:prstGeom prst="rect">
            <a:avLst/>
          </a:prstGeom>
        </p:spPr>
        <p:txBody>
          <a:bodyPr wrap="square">
            <a:spAutoFit/>
          </a:bodyPr>
          <a:lstStyle/>
          <a:p>
            <a:r>
              <a:rPr lang="zh-CN" altLang="en-US" sz="2800" dirty="0"/>
              <a:t>对数据库中的移动对象进行管理问题：</a:t>
            </a:r>
            <a:endParaRPr lang="en-US" altLang="zh-CN" sz="2800" dirty="0"/>
          </a:p>
          <a:p>
            <a:pPr marL="514350" indent="-514350">
              <a:buFont typeface="+mj-lt"/>
              <a:buAutoNum type="arabicPeriod"/>
            </a:pPr>
            <a:r>
              <a:rPr lang="zh-CN" altLang="en-US" sz="2800" dirty="0"/>
              <a:t>位置的表示与建模</a:t>
            </a:r>
            <a:endParaRPr lang="en-US" altLang="zh-CN" sz="2800" dirty="0"/>
          </a:p>
          <a:p>
            <a:pPr marL="514350" indent="-514350">
              <a:buFont typeface="+mj-lt"/>
              <a:buAutoNum type="arabicPeriod"/>
            </a:pPr>
            <a:r>
              <a:rPr lang="zh-CN" altLang="en-US" sz="2800" dirty="0"/>
              <a:t>移动对象索引技术</a:t>
            </a:r>
            <a:endParaRPr lang="en-US" altLang="zh-CN" sz="2800" dirty="0"/>
          </a:p>
          <a:p>
            <a:pPr marL="514350" indent="-514350">
              <a:buFont typeface="+mj-lt"/>
              <a:buAutoNum type="arabicPeriod"/>
            </a:pPr>
            <a:r>
              <a:rPr lang="zh-CN" altLang="en-US" sz="2800" dirty="0"/>
              <a:t>移动对象及静态空间对象的查询处理</a:t>
            </a:r>
            <a:endParaRPr lang="en-US" altLang="zh-CN" sz="2800" dirty="0"/>
          </a:p>
          <a:p>
            <a:pPr marL="514350" indent="-514350">
              <a:buFont typeface="+mj-lt"/>
              <a:buAutoNum type="arabicPeriod"/>
            </a:pPr>
            <a:r>
              <a:rPr lang="zh-CN" altLang="en-US" sz="2800" dirty="0"/>
              <a:t>位置相关的持续查询及环境感知的查询处理</a:t>
            </a:r>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51203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微小型数据库技术</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32</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657225" y="1267935"/>
            <a:ext cx="10877550" cy="6986528"/>
          </a:xfrm>
          <a:prstGeom prst="rect">
            <a:avLst/>
          </a:prstGeom>
        </p:spPr>
        <p:txBody>
          <a:bodyPr wrap="square">
            <a:spAutoFit/>
          </a:bodyPr>
          <a:lstStyle/>
          <a:p>
            <a:r>
              <a:rPr lang="zh-CN" altLang="en-US" sz="2800" dirty="0"/>
              <a:t>一般说来</a:t>
            </a:r>
            <a:r>
              <a:rPr lang="en-US" altLang="zh-CN" sz="2800" dirty="0"/>
              <a:t>,</a:t>
            </a:r>
            <a:r>
              <a:rPr lang="zh-CN" altLang="en-US" sz="2800" dirty="0"/>
              <a:t>微小型数据库系统可以定义为</a:t>
            </a:r>
            <a:r>
              <a:rPr lang="en-US" altLang="zh-CN" sz="2800" dirty="0"/>
              <a:t>:</a:t>
            </a:r>
            <a:r>
              <a:rPr lang="zh-CN" altLang="en-US" sz="2800" dirty="0"/>
              <a:t>一个只需很小的内存来支持的数据库系统内核</a:t>
            </a:r>
            <a:endParaRPr lang="en-US" altLang="zh-CN" sz="2800" dirty="0"/>
          </a:p>
          <a:p>
            <a:endParaRPr lang="en-US" altLang="zh-CN" sz="2800" dirty="0"/>
          </a:p>
          <a:p>
            <a:r>
              <a:rPr lang="zh-CN" altLang="en-US" sz="2800" dirty="0"/>
              <a:t>移动设备所具有的计算能力小、存储资源不多、带宽有限以及 </a:t>
            </a:r>
            <a:r>
              <a:rPr lang="en-US" altLang="zh-CN" sz="2800" dirty="0"/>
              <a:t>Flash </a:t>
            </a:r>
            <a:r>
              <a:rPr lang="zh-CN" altLang="en-US" sz="2800" dirty="0"/>
              <a:t>存储上写操作速度慢</a:t>
            </a:r>
            <a:endParaRPr lang="en-US" altLang="zh-CN" sz="2800" dirty="0"/>
          </a:p>
          <a:p>
            <a:endParaRPr lang="en-US" altLang="zh-CN" sz="2800" b="1" dirty="0">
              <a:latin typeface="黑体" panose="02010609060101010101" pitchFamily="49" charset="-122"/>
              <a:ea typeface="黑体" panose="02010609060101010101" pitchFamily="49" charset="-122"/>
            </a:endParaRPr>
          </a:p>
          <a:p>
            <a:r>
              <a:rPr lang="en-US" altLang="zh-CN" sz="2800" dirty="0"/>
              <a:t>• </a:t>
            </a:r>
            <a:r>
              <a:rPr lang="zh-CN" altLang="en-US" sz="2800" dirty="0"/>
              <a:t>压缩性原则</a:t>
            </a:r>
            <a:r>
              <a:rPr lang="en-US" altLang="zh-CN" sz="2800" dirty="0"/>
              <a:t>:</a:t>
            </a:r>
            <a:r>
              <a:rPr lang="zh-CN" altLang="en-US" sz="2800" dirty="0"/>
              <a:t>数据结构和代码都要精简</a:t>
            </a:r>
            <a:r>
              <a:rPr lang="en-US" altLang="zh-CN" sz="2800" dirty="0"/>
              <a:t>. </a:t>
            </a:r>
          </a:p>
          <a:p>
            <a:r>
              <a:rPr lang="en-US" altLang="zh-CN" sz="2800" dirty="0"/>
              <a:t>• RAM </a:t>
            </a:r>
            <a:r>
              <a:rPr lang="zh-CN" altLang="en-US" sz="2800" dirty="0"/>
              <a:t>原则</a:t>
            </a:r>
            <a:r>
              <a:rPr lang="en-US" altLang="zh-CN" sz="2800" dirty="0"/>
              <a:t>:</a:t>
            </a:r>
            <a:r>
              <a:rPr lang="zh-CN" altLang="en-US" sz="2800" dirty="0"/>
              <a:t>最小化 </a:t>
            </a:r>
            <a:r>
              <a:rPr lang="en-US" altLang="zh-CN" sz="2800" dirty="0"/>
              <a:t>RAM </a:t>
            </a:r>
            <a:r>
              <a:rPr lang="zh-CN" altLang="en-US" sz="2800" dirty="0"/>
              <a:t>的使用</a:t>
            </a:r>
            <a:r>
              <a:rPr lang="en-US" altLang="zh-CN" sz="2800" dirty="0"/>
              <a:t>. </a:t>
            </a:r>
          </a:p>
          <a:p>
            <a:r>
              <a:rPr lang="en-US" altLang="zh-CN" sz="2800" dirty="0"/>
              <a:t>• </a:t>
            </a:r>
            <a:r>
              <a:rPr lang="zh-CN" altLang="en-US" sz="2800" dirty="0"/>
              <a:t>写原则</a:t>
            </a:r>
            <a:r>
              <a:rPr lang="en-US" altLang="zh-CN" sz="2800" dirty="0"/>
              <a:t>:</a:t>
            </a:r>
            <a:r>
              <a:rPr lang="zh-CN" altLang="en-US" sz="2800" dirty="0"/>
              <a:t>最小化写操作以减少写代价</a:t>
            </a:r>
            <a:r>
              <a:rPr lang="en-US" altLang="zh-CN" sz="2800" dirty="0"/>
              <a:t>. </a:t>
            </a:r>
          </a:p>
          <a:p>
            <a:r>
              <a:rPr lang="en-US" altLang="zh-CN" sz="2800" dirty="0"/>
              <a:t>• </a:t>
            </a:r>
            <a:r>
              <a:rPr lang="zh-CN" altLang="en-US" sz="2800" dirty="0"/>
              <a:t>读原则</a:t>
            </a:r>
            <a:r>
              <a:rPr lang="en-US" altLang="zh-CN" sz="2800" dirty="0"/>
              <a:t>:</a:t>
            </a:r>
            <a:r>
              <a:rPr lang="zh-CN" altLang="en-US" sz="2800" dirty="0"/>
              <a:t>充分利用快速读操作</a:t>
            </a:r>
            <a:r>
              <a:rPr lang="en-US" altLang="zh-CN" sz="2800" dirty="0"/>
              <a:t>. </a:t>
            </a:r>
          </a:p>
          <a:p>
            <a:r>
              <a:rPr lang="en-US" altLang="zh-CN" sz="2800" dirty="0"/>
              <a:t>• </a:t>
            </a:r>
            <a:r>
              <a:rPr lang="zh-CN" altLang="en-US" sz="2800" dirty="0"/>
              <a:t>安全原则</a:t>
            </a:r>
            <a:r>
              <a:rPr lang="en-US" altLang="zh-CN" sz="2800" dirty="0"/>
              <a:t>:</a:t>
            </a:r>
            <a:r>
              <a:rPr lang="zh-CN" altLang="en-US" sz="2800" dirty="0"/>
              <a:t>保护数据不受意外和恶意破坏</a:t>
            </a:r>
            <a:r>
              <a:rPr lang="en-US" altLang="zh-CN" sz="2800" dirty="0"/>
              <a:t>,</a:t>
            </a:r>
            <a:r>
              <a:rPr lang="zh-CN" altLang="en-US" sz="2800" dirty="0"/>
              <a:t>最小化算法的复杂性以避免安全漏洞</a:t>
            </a:r>
            <a:r>
              <a:rPr lang="en-US" altLang="zh-CN" sz="2800" dirty="0"/>
              <a:t>. </a:t>
            </a:r>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9466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370D8578-DDD4-487D-A316-C8E65CC577E1}" type="slidenum">
              <a:rPr lang="zh-CN" altLang="en-US" smtClean="0"/>
              <a:pPr/>
              <a:t>33</a:t>
            </a:fld>
            <a:endParaRPr lang="zh-CN" altLang="en-US" dirty="0"/>
          </a:p>
        </p:txBody>
      </p:sp>
      <p:sp>
        <p:nvSpPr>
          <p:cNvPr id="9" name="椭圆 8"/>
          <p:cNvSpPr/>
          <p:nvPr/>
        </p:nvSpPr>
        <p:spPr>
          <a:xfrm>
            <a:off x="1041627" y="1907794"/>
            <a:ext cx="3829050" cy="3829050"/>
          </a:xfrm>
          <a:prstGeom prst="ellipse">
            <a:avLst/>
          </a:prstGeom>
          <a:solidFill>
            <a:srgbClr val="3DB3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微软雅黑 Light" panose="020B0502040204020203" pitchFamily="34" charset="-122"/>
                <a:ea typeface="微软雅黑 Light" panose="020B0502040204020203" pitchFamily="34" charset="-122"/>
              </a:rPr>
              <a:t>Thank you</a:t>
            </a:r>
            <a:endParaRPr lang="zh-CN" altLang="en-US" sz="72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4513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数据库发展阶段特点</a:t>
            </a:r>
          </a:p>
        </p:txBody>
      </p:sp>
      <p:sp>
        <p:nvSpPr>
          <p:cNvPr id="26" name="灯片编号占位符 25"/>
          <p:cNvSpPr>
            <a:spLocks noGrp="1"/>
          </p:cNvSpPr>
          <p:nvPr>
            <p:ph type="sldNum" sz="quarter" idx="12"/>
          </p:nvPr>
        </p:nvSpPr>
        <p:spPr/>
        <p:txBody>
          <a:bodyPr/>
          <a:lstStyle/>
          <a:p>
            <a:fld id="{370D8578-DDD4-487D-A316-C8E65CC577E1}" type="slidenum">
              <a:rPr lang="zh-CN" altLang="en-US" smtClean="0"/>
              <a:t>4</a:t>
            </a:fld>
            <a:endParaRPr lang="zh-CN" altLang="en-US"/>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1" name="圆角矩形 10"/>
          <p:cNvSpPr/>
          <p:nvPr/>
        </p:nvSpPr>
        <p:spPr>
          <a:xfrm>
            <a:off x="921042" y="1779777"/>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人工管理</a:t>
            </a:r>
          </a:p>
        </p:txBody>
      </p:sp>
      <p:sp>
        <p:nvSpPr>
          <p:cNvPr id="23" name="圆角矩形 22"/>
          <p:cNvSpPr/>
          <p:nvPr/>
        </p:nvSpPr>
        <p:spPr>
          <a:xfrm>
            <a:off x="4009938" y="1779777"/>
            <a:ext cx="2275764"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文件系统阶段</a:t>
            </a:r>
          </a:p>
        </p:txBody>
      </p:sp>
      <p:sp>
        <p:nvSpPr>
          <p:cNvPr id="24" name="圆角矩形 23"/>
          <p:cNvSpPr/>
          <p:nvPr/>
        </p:nvSpPr>
        <p:spPr>
          <a:xfrm>
            <a:off x="7179102" y="1833672"/>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数据库系统</a:t>
            </a:r>
            <a:endParaRPr lang="en-US" altLang="zh-CN" sz="2400" b="1" dirty="0"/>
          </a:p>
        </p:txBody>
      </p:sp>
      <p:sp>
        <p:nvSpPr>
          <p:cNvPr id="17" name="文本框 16">
            <a:extLst>
              <a:ext uri="{FF2B5EF4-FFF2-40B4-BE49-F238E27FC236}">
                <a16:creationId xmlns:a16="http://schemas.microsoft.com/office/drawing/2014/main" id="{33161F52-BE3D-4303-A89D-2511D63950B7}"/>
              </a:ext>
            </a:extLst>
          </p:cNvPr>
          <p:cNvSpPr txBox="1"/>
          <p:nvPr/>
        </p:nvSpPr>
        <p:spPr>
          <a:xfrm>
            <a:off x="491059" y="3818787"/>
            <a:ext cx="2814204"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数据不保存</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没有对应的软件系统</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没有文件的概念</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一组数据对应一个程序，数据是面向对象的</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0A807786-1170-4F0F-8D00-F259B44C3416}"/>
              </a:ext>
            </a:extLst>
          </p:cNvPr>
          <p:cNvSpPr txBox="1"/>
          <p:nvPr/>
        </p:nvSpPr>
        <p:spPr>
          <a:xfrm>
            <a:off x="3798600" y="3918489"/>
            <a:ext cx="2814204"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数据保存在外存</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程序之间有了独立性</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文件形式具有多样性</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数据存取基本以记录为单位</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5CC74CAE-436F-49CD-A730-C2991EB6DE31}"/>
              </a:ext>
            </a:extLst>
          </p:cNvPr>
          <p:cNvSpPr/>
          <p:nvPr/>
        </p:nvSpPr>
        <p:spPr>
          <a:xfrm>
            <a:off x="7043874" y="3918489"/>
            <a:ext cx="6096000" cy="1200329"/>
          </a:xfrm>
          <a:prstGeom prst="rect">
            <a:avLst/>
          </a:prstGeom>
        </p:spPr>
        <p:txBody>
          <a:bodyPr>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采用复杂的结构化的数据模型</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较高的数据独立性</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最低的冗余度</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数据控制功能</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550584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数据库发展阶段特点</a:t>
            </a:r>
          </a:p>
        </p:txBody>
      </p:sp>
      <p:sp>
        <p:nvSpPr>
          <p:cNvPr id="26" name="灯片编号占位符 25"/>
          <p:cNvSpPr>
            <a:spLocks noGrp="1"/>
          </p:cNvSpPr>
          <p:nvPr>
            <p:ph type="sldNum" sz="quarter" idx="12"/>
          </p:nvPr>
        </p:nvSpPr>
        <p:spPr/>
        <p:txBody>
          <a:bodyPr/>
          <a:lstStyle/>
          <a:p>
            <a:fld id="{370D8578-DDD4-487D-A316-C8E65CC577E1}" type="slidenum">
              <a:rPr lang="zh-CN" altLang="en-US" smtClean="0"/>
              <a:t>5</a:t>
            </a:fld>
            <a:endParaRPr lang="zh-CN" altLang="en-US"/>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1" name="圆角矩形 10"/>
          <p:cNvSpPr/>
          <p:nvPr/>
        </p:nvSpPr>
        <p:spPr>
          <a:xfrm>
            <a:off x="921042" y="1779777"/>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网状数据库</a:t>
            </a:r>
          </a:p>
        </p:txBody>
      </p:sp>
      <p:sp>
        <p:nvSpPr>
          <p:cNvPr id="23" name="圆角矩形 22"/>
          <p:cNvSpPr/>
          <p:nvPr/>
        </p:nvSpPr>
        <p:spPr>
          <a:xfrm>
            <a:off x="4009938" y="1779777"/>
            <a:ext cx="2275764"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层次型数据库</a:t>
            </a:r>
          </a:p>
        </p:txBody>
      </p:sp>
      <p:sp>
        <p:nvSpPr>
          <p:cNvPr id="24" name="圆角矩形 23"/>
          <p:cNvSpPr/>
          <p:nvPr/>
        </p:nvSpPr>
        <p:spPr>
          <a:xfrm>
            <a:off x="7179102" y="1833672"/>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关系型数据库</a:t>
            </a:r>
            <a:endParaRPr lang="en-US" altLang="zh-CN" sz="2400" b="1" dirty="0"/>
          </a:p>
        </p:txBody>
      </p:sp>
      <p:sp>
        <p:nvSpPr>
          <p:cNvPr id="17" name="文本框 16">
            <a:extLst>
              <a:ext uri="{FF2B5EF4-FFF2-40B4-BE49-F238E27FC236}">
                <a16:creationId xmlns:a16="http://schemas.microsoft.com/office/drawing/2014/main" id="{33161F52-BE3D-4303-A89D-2511D63950B7}"/>
              </a:ext>
            </a:extLst>
          </p:cNvPr>
          <p:cNvSpPr txBox="1"/>
          <p:nvPr/>
        </p:nvSpPr>
        <p:spPr>
          <a:xfrm>
            <a:off x="3740718" y="3387972"/>
            <a:ext cx="2814204"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任何一个给定的记录值只能按其层次路径查看，没有一个子女记录值能够脱离双亲记录值而独立存在。</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优点：数据结构比较简单清晰，数据库的查询效率高</a:t>
            </a: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缺点：现实世界中很多联系是非层次性的</a:t>
            </a:r>
            <a:endParaRPr lang="en-US" altLang="zh-CN" b="1"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0A807786-1170-4F0F-8D00-F259B44C3416}"/>
              </a:ext>
            </a:extLst>
          </p:cNvPr>
          <p:cNvSpPr txBox="1"/>
          <p:nvPr/>
        </p:nvSpPr>
        <p:spPr>
          <a:xfrm>
            <a:off x="682038" y="3429000"/>
            <a:ext cx="2814204"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能够更为直接地描述现实世界，如一个结点可以有多个双亲，结点直接可以有多种联系；</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结构比较复杂，随应用环境的扩大，数据库的结构就变得越来越复杂，不利于嵌入高级语言</a:t>
            </a:r>
            <a:endParaRPr lang="en-US" altLang="zh-CN" b="1"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5CC74CAE-436F-49CD-A730-C2991EB6DE31}"/>
              </a:ext>
            </a:extLst>
          </p:cNvPr>
          <p:cNvSpPr/>
          <p:nvPr/>
        </p:nvSpPr>
        <p:spPr>
          <a:xfrm>
            <a:off x="7015299" y="3673540"/>
            <a:ext cx="3085964" cy="2031325"/>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使用方便：通用的</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语言使得操作关系型数据库非常方便；</a:t>
            </a: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易于维护：丰富的完整性</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实体完整性、参照完整性和用户定义的完整性</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大大减低了数据冗余</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420651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fld id="{370D8578-DDD4-487D-A316-C8E65CC577E1}" type="slidenum">
              <a:rPr lang="zh-CN" altLang="en-US" smtClean="0"/>
              <a:pPr/>
              <a:t>6</a:t>
            </a:fld>
            <a:endParaRPr lang="zh-CN" altLang="en-US" dirty="0"/>
          </a:p>
        </p:txBody>
      </p:sp>
      <p:sp>
        <p:nvSpPr>
          <p:cNvPr id="4" name="文本框 3">
            <a:extLst>
              <a:ext uri="{FF2B5EF4-FFF2-40B4-BE49-F238E27FC236}">
                <a16:creationId xmlns:a16="http://schemas.microsoft.com/office/drawing/2014/main" id="{87AFF216-8416-4B7F-B679-2030A251BA35}"/>
              </a:ext>
            </a:extLst>
          </p:cNvPr>
          <p:cNvSpPr txBox="1"/>
          <p:nvPr/>
        </p:nvSpPr>
        <p:spPr>
          <a:xfrm>
            <a:off x="665922" y="1772227"/>
            <a:ext cx="10283686" cy="3785652"/>
          </a:xfrm>
          <a:prstGeom prst="rect">
            <a:avLst/>
          </a:prstGeom>
          <a:noFill/>
        </p:spPr>
        <p:txBody>
          <a:bodyPr wrap="square" rtlCol="0">
            <a:spAutoFit/>
          </a:bodyPr>
          <a:lstStyle/>
          <a:p>
            <a:pPr indent="457200"/>
            <a:r>
              <a:rPr lang="en-US" altLang="zh-CN" sz="2400" dirty="0">
                <a:latin typeface="黑体" panose="02010609060101010101" pitchFamily="49" charset="-122"/>
                <a:ea typeface="黑体" panose="02010609060101010101" pitchFamily="49" charset="-122"/>
              </a:rPr>
              <a:t> DB2</a:t>
            </a:r>
            <a:r>
              <a:rPr lang="zh-CN" altLang="en-US" sz="2400" dirty="0">
                <a:latin typeface="黑体" panose="02010609060101010101" pitchFamily="49" charset="-122"/>
                <a:ea typeface="黑体" panose="02010609060101010101" pitchFamily="49" charset="-122"/>
              </a:rPr>
              <a:t>是</a:t>
            </a:r>
            <a:r>
              <a:rPr lang="en-US" altLang="zh-CN" sz="2400" dirty="0">
                <a:latin typeface="黑体" panose="02010609060101010101" pitchFamily="49" charset="-122"/>
                <a:ea typeface="黑体" panose="02010609060101010101" pitchFamily="49" charset="-122"/>
              </a:rPr>
              <a:t>IBM</a:t>
            </a:r>
            <a:r>
              <a:rPr lang="zh-CN" altLang="en-US" sz="2400" dirty="0">
                <a:latin typeface="黑体" panose="02010609060101010101" pitchFamily="49" charset="-122"/>
                <a:ea typeface="黑体" panose="02010609060101010101" pitchFamily="49" charset="-122"/>
              </a:rPr>
              <a:t>公司研制的一种关系型数据库系统，主要应用于大型应用系统，具有较好的可伸缩性，可支持从大型机到单用户环境，应用于</a:t>
            </a:r>
            <a:r>
              <a:rPr lang="en-US" altLang="zh-CN" sz="2400" dirty="0">
                <a:latin typeface="黑体" panose="02010609060101010101" pitchFamily="49" charset="-122"/>
                <a:ea typeface="黑体" panose="02010609060101010101" pitchFamily="49" charset="-122"/>
              </a:rPr>
              <a:t>OS/2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Windows</a:t>
            </a:r>
            <a:r>
              <a:rPr lang="zh-CN" altLang="en-US" sz="2400" dirty="0">
                <a:latin typeface="黑体" panose="02010609060101010101" pitchFamily="49" charset="-122"/>
                <a:ea typeface="黑体" panose="02010609060101010101" pitchFamily="49" charset="-122"/>
              </a:rPr>
              <a:t>等平台下。 </a:t>
            </a:r>
            <a:r>
              <a:rPr lang="en-US" altLang="zh-CN" sz="2400" dirty="0">
                <a:latin typeface="黑体" panose="02010609060101010101" pitchFamily="49" charset="-122"/>
                <a:ea typeface="黑体" panose="02010609060101010101" pitchFamily="49" charset="-122"/>
              </a:rPr>
              <a:t>DB2</a:t>
            </a:r>
            <a:r>
              <a:rPr lang="zh-CN" altLang="en-US" sz="2400" dirty="0">
                <a:latin typeface="黑体" panose="02010609060101010101" pitchFamily="49" charset="-122"/>
                <a:ea typeface="黑体" panose="02010609060101010101" pitchFamily="49" charset="-122"/>
              </a:rPr>
              <a:t>提供了高层次的数据利用性、完整性、安全性、可恢复性，以及小规模到大规模应用程序的执行能力，具有与平台无关的基本功能和</a:t>
            </a:r>
            <a:r>
              <a:rPr lang="en-US" altLang="zh-CN" sz="2400" dirty="0">
                <a:latin typeface="黑体" panose="02010609060101010101" pitchFamily="49" charset="-122"/>
                <a:ea typeface="黑体" panose="02010609060101010101" pitchFamily="49" charset="-122"/>
              </a:rPr>
              <a:t>SQL</a:t>
            </a:r>
            <a:r>
              <a:rPr lang="zh-CN" altLang="en-US" sz="2400" dirty="0">
                <a:latin typeface="黑体" panose="02010609060101010101" pitchFamily="49" charset="-122"/>
                <a:ea typeface="黑体" panose="02010609060101010101" pitchFamily="49" charset="-122"/>
              </a:rPr>
              <a:t>命令。</a:t>
            </a:r>
            <a:r>
              <a:rPr lang="en-US" altLang="zh-CN" sz="2400" dirty="0">
                <a:latin typeface="黑体" panose="02010609060101010101" pitchFamily="49" charset="-122"/>
                <a:ea typeface="黑体" panose="02010609060101010101" pitchFamily="49" charset="-122"/>
              </a:rPr>
              <a:t>DB2</a:t>
            </a:r>
            <a:r>
              <a:rPr lang="zh-CN" altLang="en-US" sz="2400" dirty="0">
                <a:latin typeface="黑体" panose="02010609060101010101" pitchFamily="49" charset="-122"/>
                <a:ea typeface="黑体" panose="02010609060101010101" pitchFamily="49" charset="-122"/>
              </a:rPr>
              <a:t>采用了数据分级技术，能够使大型机数据很方便地下载到</a:t>
            </a:r>
            <a:r>
              <a:rPr lang="en-US" altLang="zh-CN" sz="2400" dirty="0">
                <a:latin typeface="黑体" panose="02010609060101010101" pitchFamily="49" charset="-122"/>
                <a:ea typeface="黑体" panose="02010609060101010101" pitchFamily="49" charset="-122"/>
              </a:rPr>
              <a:t>LAN</a:t>
            </a:r>
            <a:r>
              <a:rPr lang="zh-CN" altLang="en-US" sz="2400" dirty="0">
                <a:latin typeface="黑体" panose="02010609060101010101" pitchFamily="49" charset="-122"/>
                <a:ea typeface="黑体" panose="02010609060101010101" pitchFamily="49" charset="-122"/>
              </a:rPr>
              <a:t>数据库服务器，使得客户机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服务器用户和基于</a:t>
            </a:r>
            <a:r>
              <a:rPr lang="en-US" altLang="zh-CN" sz="2400" dirty="0">
                <a:latin typeface="黑体" panose="02010609060101010101" pitchFamily="49" charset="-122"/>
                <a:ea typeface="黑体" panose="02010609060101010101" pitchFamily="49" charset="-122"/>
              </a:rPr>
              <a:t>LAN</a:t>
            </a:r>
            <a:r>
              <a:rPr lang="zh-CN" altLang="en-US" sz="2400" dirty="0">
                <a:latin typeface="黑体" panose="02010609060101010101" pitchFamily="49" charset="-122"/>
                <a:ea typeface="黑体" panose="02010609060101010101" pitchFamily="49" charset="-122"/>
              </a:rPr>
              <a:t>的应用程序可以访问大型机数据，并使数据库本地化及远程连接透明化。 它以拥有一个非常完备的查询优化器而著称，其外部连接改善了查询性能，并支持多任务并行查询。 </a:t>
            </a:r>
            <a:r>
              <a:rPr lang="en-US" altLang="zh-CN" sz="2400" dirty="0">
                <a:latin typeface="黑体" panose="02010609060101010101" pitchFamily="49" charset="-122"/>
                <a:ea typeface="黑体" panose="02010609060101010101" pitchFamily="49" charset="-122"/>
              </a:rPr>
              <a:t>DB2</a:t>
            </a:r>
            <a:r>
              <a:rPr lang="zh-CN" altLang="en-US" sz="2400" dirty="0">
                <a:latin typeface="黑体" panose="02010609060101010101" pitchFamily="49" charset="-122"/>
                <a:ea typeface="黑体" panose="02010609060101010101" pitchFamily="49" charset="-122"/>
              </a:rPr>
              <a:t>具有很好的网络支持能力，每个子系统可以连接十几万个分布式用户，可同时激活上千个活动线程，对大型分布式应用系统尤为适用。</a:t>
            </a:r>
          </a:p>
        </p:txBody>
      </p:sp>
    </p:spTree>
    <p:extLst>
      <p:ext uri="{BB962C8B-B14F-4D97-AF65-F5344CB8AC3E}">
        <p14:creationId xmlns:p14="http://schemas.microsoft.com/office/powerpoint/2010/main" val="195419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文本框 3">
            <a:extLst>
              <a:ext uri="{FF2B5EF4-FFF2-40B4-BE49-F238E27FC236}">
                <a16:creationId xmlns:a16="http://schemas.microsoft.com/office/drawing/2014/main" id="{87AFF216-8416-4B7F-B679-2030A251BA35}"/>
              </a:ext>
            </a:extLst>
          </p:cNvPr>
          <p:cNvSpPr txBox="1"/>
          <p:nvPr/>
        </p:nvSpPr>
        <p:spPr>
          <a:xfrm>
            <a:off x="665922" y="1772227"/>
            <a:ext cx="10283686" cy="4154984"/>
          </a:xfrm>
          <a:prstGeom prst="rect">
            <a:avLst/>
          </a:prstGeom>
          <a:noFill/>
        </p:spPr>
        <p:txBody>
          <a:bodyPr wrap="square" rtlCol="0">
            <a:spAutoFit/>
          </a:bodyPr>
          <a:lstStyle/>
          <a:p>
            <a:pPr lvl="0" indent="457200"/>
            <a:r>
              <a:rPr lang="en-US" altLang="zh-CN" sz="2400" dirty="0">
                <a:solidFill>
                  <a:prstClr val="black"/>
                </a:solidFill>
                <a:latin typeface="黑体" panose="02010609060101010101" pitchFamily="49" charset="-122"/>
                <a:ea typeface="黑体" panose="02010609060101010101" pitchFamily="49" charset="-122"/>
              </a:rPr>
              <a:t> Oracle Database</a:t>
            </a:r>
            <a:r>
              <a:rPr lang="zh-CN" altLang="en-US" sz="2400" dirty="0">
                <a:solidFill>
                  <a:prstClr val="black"/>
                </a:solidFill>
                <a:latin typeface="黑体" panose="02010609060101010101" pitchFamily="49" charset="-122"/>
                <a:ea typeface="黑体" panose="02010609060101010101" pitchFamily="49" charset="-122"/>
              </a:rPr>
              <a:t>，又名</a:t>
            </a:r>
            <a:r>
              <a:rPr lang="en-US" altLang="zh-CN" sz="2400" dirty="0">
                <a:solidFill>
                  <a:prstClr val="black"/>
                </a:solidFill>
                <a:latin typeface="黑体" panose="02010609060101010101" pitchFamily="49" charset="-122"/>
                <a:ea typeface="黑体" panose="02010609060101010101" pitchFamily="49" charset="-122"/>
              </a:rPr>
              <a:t>Oracle RDBMS</a:t>
            </a:r>
            <a:r>
              <a:rPr lang="zh-CN" altLang="en-US" sz="2400" dirty="0">
                <a:solidFill>
                  <a:prstClr val="black"/>
                </a:solidFill>
                <a:latin typeface="黑体" panose="02010609060101010101" pitchFamily="49" charset="-122"/>
                <a:ea typeface="黑体" panose="02010609060101010101" pitchFamily="49" charset="-122"/>
              </a:rPr>
              <a:t>，或简称</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，是甲骨文公司的一款关系数据库管理系统。能在所有主流平台上运行（包括</a:t>
            </a:r>
            <a:r>
              <a:rPr lang="en-US" altLang="zh-CN" sz="2400" dirty="0">
                <a:solidFill>
                  <a:prstClr val="black"/>
                </a:solidFill>
                <a:latin typeface="黑体" panose="02010609060101010101" pitchFamily="49" charset="-122"/>
                <a:ea typeface="黑体" panose="02010609060101010101" pitchFamily="49" charset="-122"/>
              </a:rPr>
              <a:t>Windows</a:t>
            </a:r>
            <a:r>
              <a:rPr lang="zh-CN" altLang="en-US" sz="2400" dirty="0">
                <a:solidFill>
                  <a:prstClr val="black"/>
                </a:solidFill>
                <a:latin typeface="黑体" panose="02010609060101010101" pitchFamily="49" charset="-122"/>
                <a:ea typeface="黑体" panose="02010609060101010101" pitchFamily="49" charset="-122"/>
              </a:rPr>
              <a:t>）完全支持所有的工业标准。采用完全开放策略。可以使客户选择最适合的解决方案。对开发商全力支持，</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并行服务器通过使一组结点共享同一簇中的工作来扩展</a:t>
            </a:r>
            <a:r>
              <a:rPr lang="en-US" altLang="zh-CN" sz="2400" dirty="0">
                <a:solidFill>
                  <a:prstClr val="black"/>
                </a:solidFill>
                <a:latin typeface="黑体" panose="02010609060101010101" pitchFamily="49" charset="-122"/>
                <a:ea typeface="黑体" panose="02010609060101010101" pitchFamily="49" charset="-122"/>
              </a:rPr>
              <a:t>Windows NT</a:t>
            </a:r>
            <a:r>
              <a:rPr lang="zh-CN" altLang="en-US" sz="2400" dirty="0">
                <a:solidFill>
                  <a:prstClr val="black"/>
                </a:solidFill>
                <a:latin typeface="黑体" panose="02010609060101010101" pitchFamily="49" charset="-122"/>
                <a:ea typeface="黑体" panose="02010609060101010101" pitchFamily="49" charset="-122"/>
              </a:rPr>
              <a:t>的能力，提供高可用性和高伸缩性的簇的解决方案。如果</a:t>
            </a:r>
            <a:r>
              <a:rPr lang="en-US" altLang="zh-CN" sz="2400" dirty="0">
                <a:solidFill>
                  <a:prstClr val="black"/>
                </a:solidFill>
                <a:latin typeface="黑体" panose="02010609060101010101" pitchFamily="49" charset="-122"/>
                <a:ea typeface="黑体" panose="02010609060101010101" pitchFamily="49" charset="-122"/>
              </a:rPr>
              <a:t>Windows NT</a:t>
            </a:r>
            <a:r>
              <a:rPr lang="zh-CN" altLang="en-US" sz="2400" dirty="0">
                <a:solidFill>
                  <a:prstClr val="black"/>
                </a:solidFill>
                <a:latin typeface="黑体" panose="02010609060101010101" pitchFamily="49" charset="-122"/>
                <a:ea typeface="黑体" panose="02010609060101010101" pitchFamily="49" charset="-122"/>
              </a:rPr>
              <a:t>不能满足需要，用户可以把数据库移到</a:t>
            </a:r>
            <a:r>
              <a:rPr lang="en-US" altLang="zh-CN" sz="2400" dirty="0">
                <a:solidFill>
                  <a:prstClr val="black"/>
                </a:solidFill>
                <a:latin typeface="黑体" panose="02010609060101010101" pitchFamily="49" charset="-122"/>
                <a:ea typeface="黑体" panose="02010609060101010101" pitchFamily="49" charset="-122"/>
              </a:rPr>
              <a:t>UNIX</a:t>
            </a:r>
            <a:r>
              <a:rPr lang="zh-CN" altLang="en-US" sz="2400" dirty="0">
                <a:solidFill>
                  <a:prstClr val="black"/>
                </a:solidFill>
                <a:latin typeface="黑体" panose="02010609060101010101" pitchFamily="49" charset="-122"/>
                <a:ea typeface="黑体" panose="02010609060101010101" pitchFamily="49" charset="-122"/>
              </a:rPr>
              <a:t>中。</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的并行服务器对各种</a:t>
            </a:r>
            <a:r>
              <a:rPr lang="en-US" altLang="zh-CN" sz="2400" dirty="0">
                <a:solidFill>
                  <a:prstClr val="black"/>
                </a:solidFill>
                <a:latin typeface="黑体" panose="02010609060101010101" pitchFamily="49" charset="-122"/>
                <a:ea typeface="黑体" panose="02010609060101010101" pitchFamily="49" charset="-122"/>
              </a:rPr>
              <a:t>UNIX</a:t>
            </a:r>
            <a:r>
              <a:rPr lang="zh-CN" altLang="en-US" sz="2400" dirty="0">
                <a:solidFill>
                  <a:prstClr val="black"/>
                </a:solidFill>
                <a:latin typeface="黑体" panose="02010609060101010101" pitchFamily="49" charset="-122"/>
                <a:ea typeface="黑体" panose="02010609060101010101" pitchFamily="49" charset="-122"/>
              </a:rPr>
              <a:t>平台的集群机制都有着相当高的集成度。</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获得最高认证级别的</a:t>
            </a:r>
            <a:r>
              <a:rPr lang="en-US" altLang="zh-CN" sz="2400" dirty="0">
                <a:solidFill>
                  <a:prstClr val="black"/>
                </a:solidFill>
                <a:latin typeface="黑体" panose="02010609060101010101" pitchFamily="49" charset="-122"/>
                <a:ea typeface="黑体" panose="02010609060101010101" pitchFamily="49" charset="-122"/>
              </a:rPr>
              <a:t>ISO</a:t>
            </a:r>
            <a:r>
              <a:rPr lang="zh-CN" altLang="en-US" sz="2400" dirty="0">
                <a:solidFill>
                  <a:prstClr val="black"/>
                </a:solidFill>
                <a:latin typeface="黑体" panose="02010609060101010101" pitchFamily="49" charset="-122"/>
                <a:ea typeface="黑体" panose="02010609060101010101" pitchFamily="49" charset="-122"/>
              </a:rPr>
              <a:t>标准认证</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性能最高，保持开放平台下的</a:t>
            </a:r>
            <a:r>
              <a:rPr lang="en-US" altLang="zh-CN" sz="2400" dirty="0">
                <a:solidFill>
                  <a:prstClr val="black"/>
                </a:solidFill>
                <a:latin typeface="黑体" panose="02010609060101010101" pitchFamily="49" charset="-122"/>
                <a:ea typeface="黑体" panose="02010609060101010101" pitchFamily="49" charset="-122"/>
              </a:rPr>
              <a:t>TPC-D</a:t>
            </a:r>
            <a:r>
              <a:rPr lang="zh-CN" altLang="en-US" sz="2400" dirty="0">
                <a:solidFill>
                  <a:prstClr val="black"/>
                </a:solidFill>
                <a:latin typeface="黑体" panose="02010609060101010101" pitchFamily="49" charset="-122"/>
                <a:ea typeface="黑体" panose="02010609060101010101" pitchFamily="49" charset="-122"/>
              </a:rPr>
              <a:t>和</a:t>
            </a:r>
            <a:r>
              <a:rPr lang="en-US" altLang="zh-CN" sz="2400" dirty="0">
                <a:solidFill>
                  <a:prstClr val="black"/>
                </a:solidFill>
                <a:latin typeface="黑体" panose="02010609060101010101" pitchFamily="49" charset="-122"/>
                <a:ea typeface="黑体" panose="02010609060101010101" pitchFamily="49" charset="-122"/>
              </a:rPr>
              <a:t>TPC-C</a:t>
            </a:r>
            <a:r>
              <a:rPr lang="zh-CN" altLang="en-US" sz="2400" dirty="0">
                <a:solidFill>
                  <a:prstClr val="black"/>
                </a:solidFill>
                <a:latin typeface="黑体" panose="02010609060101010101" pitchFamily="49" charset="-122"/>
                <a:ea typeface="黑体" panose="02010609060101010101" pitchFamily="49" charset="-122"/>
              </a:rPr>
              <a:t>的世界记录</a:t>
            </a:r>
            <a:r>
              <a:rPr lang="en-US" altLang="zh-CN" sz="2400" dirty="0">
                <a:solidFill>
                  <a:prstClr val="black"/>
                </a:solidFill>
                <a:latin typeface="黑体" panose="02010609060101010101" pitchFamily="49" charset="-122"/>
                <a:ea typeface="黑体" panose="02010609060101010101" pitchFamily="49" charset="-122"/>
              </a:rPr>
              <a:t>Oracle</a:t>
            </a:r>
            <a:r>
              <a:rPr lang="zh-CN" altLang="en-US" sz="2400" dirty="0">
                <a:solidFill>
                  <a:prstClr val="black"/>
                </a:solidFill>
                <a:latin typeface="黑体" panose="02010609060101010101" pitchFamily="49" charset="-122"/>
                <a:ea typeface="黑体" panose="02010609060101010101" pitchFamily="49" charset="-122"/>
              </a:rPr>
              <a:t>多层次网络计 算，支持多种工业标准，可以用</a:t>
            </a:r>
            <a:r>
              <a:rPr lang="en-US" altLang="zh-CN" sz="2400" dirty="0">
                <a:solidFill>
                  <a:prstClr val="black"/>
                </a:solidFill>
                <a:latin typeface="黑体" panose="02010609060101010101" pitchFamily="49" charset="-122"/>
                <a:ea typeface="黑体" panose="02010609060101010101" pitchFamily="49" charset="-122"/>
              </a:rPr>
              <a:t>ODBC</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JDBC</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OCI</a:t>
            </a:r>
            <a:r>
              <a:rPr lang="zh-CN" altLang="en-US" sz="2400" dirty="0">
                <a:solidFill>
                  <a:prstClr val="black"/>
                </a:solidFill>
                <a:latin typeface="黑体" panose="02010609060101010101" pitchFamily="49" charset="-122"/>
                <a:ea typeface="黑体" panose="02010609060101010101" pitchFamily="49" charset="-122"/>
              </a:rPr>
              <a:t>等网络客户连接。一般应用于商业，政府部门，它的功能很强大，能够处理大批量的数据，在网络方面也用的非常多。</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26099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文本框 3">
            <a:extLst>
              <a:ext uri="{FF2B5EF4-FFF2-40B4-BE49-F238E27FC236}">
                <a16:creationId xmlns:a16="http://schemas.microsoft.com/office/drawing/2014/main" id="{87AFF216-8416-4B7F-B679-2030A251BA35}"/>
              </a:ext>
            </a:extLst>
          </p:cNvPr>
          <p:cNvSpPr txBox="1"/>
          <p:nvPr/>
        </p:nvSpPr>
        <p:spPr>
          <a:xfrm>
            <a:off x="665922" y="1772227"/>
            <a:ext cx="10283686" cy="4154984"/>
          </a:xfrm>
          <a:prstGeom prst="rect">
            <a:avLst/>
          </a:prstGeom>
          <a:noFill/>
        </p:spPr>
        <p:txBody>
          <a:bodyPr wrap="square" rtlCol="0">
            <a:spAutoFit/>
          </a:bodyPr>
          <a:lstStyle/>
          <a:p>
            <a:pPr lvl="0" indent="457200"/>
            <a:r>
              <a:rPr lang="en-US" altLang="zh-CN" sz="2400" dirty="0">
                <a:solidFill>
                  <a:prstClr val="black"/>
                </a:solidFill>
                <a:latin typeface="黑体" panose="02010609060101010101" pitchFamily="49" charset="-122"/>
                <a:ea typeface="黑体" panose="02010609060101010101" pitchFamily="49" charset="-122"/>
              </a:rPr>
              <a:t> SQL Server </a:t>
            </a:r>
            <a:r>
              <a:rPr lang="zh-CN" altLang="en-US" sz="2400" dirty="0">
                <a:solidFill>
                  <a:prstClr val="black"/>
                </a:solidFill>
                <a:latin typeface="黑体" panose="02010609060101010101" pitchFamily="49" charset="-122"/>
                <a:ea typeface="黑体" panose="02010609060101010101" pitchFamily="49" charset="-122"/>
              </a:rPr>
              <a:t>是 </a:t>
            </a:r>
            <a:r>
              <a:rPr lang="en-US" altLang="zh-CN" sz="2400" dirty="0">
                <a:solidFill>
                  <a:prstClr val="black"/>
                </a:solidFill>
                <a:latin typeface="黑体" panose="02010609060101010101" pitchFamily="49" charset="-122"/>
                <a:ea typeface="黑体" panose="02010609060101010101" pitchFamily="49" charset="-122"/>
              </a:rPr>
              <a:t>Microsoft</a:t>
            </a:r>
            <a:r>
              <a:rPr lang="zh-CN" altLang="en-US" sz="2400" dirty="0">
                <a:solidFill>
                  <a:prstClr val="black"/>
                </a:solidFill>
                <a:latin typeface="黑体" panose="02010609060101010101" pitchFamily="49" charset="-122"/>
                <a:ea typeface="黑体" panose="02010609060101010101" pitchFamily="49" charset="-122"/>
              </a:rPr>
              <a:t>推出一套产品，它具有使用方便、可伸缩性好、与相关软件集成程度高等优点，逐渐成为</a:t>
            </a:r>
            <a:r>
              <a:rPr lang="en-US" altLang="zh-CN" sz="2400" dirty="0">
                <a:solidFill>
                  <a:prstClr val="black"/>
                </a:solidFill>
                <a:latin typeface="黑体" panose="02010609060101010101" pitchFamily="49" charset="-122"/>
                <a:ea typeface="黑体" panose="02010609060101010101" pitchFamily="49" charset="-122"/>
              </a:rPr>
              <a:t>Windows</a:t>
            </a:r>
            <a:r>
              <a:rPr lang="zh-CN" altLang="en-US" sz="2400" dirty="0">
                <a:solidFill>
                  <a:prstClr val="black"/>
                </a:solidFill>
                <a:latin typeface="黑体" panose="02010609060101010101" pitchFamily="49" charset="-122"/>
                <a:ea typeface="黑体" panose="02010609060101010101" pitchFamily="49" charset="-122"/>
              </a:rPr>
              <a:t>平台下进行数据库应用开发较为理想的 选择之一。</a:t>
            </a:r>
            <a:r>
              <a:rPr lang="en-US" altLang="zh-CN" sz="2400" dirty="0" err="1">
                <a:solidFill>
                  <a:prstClr val="black"/>
                </a:solidFill>
                <a:latin typeface="黑体" panose="02010609060101010101" pitchFamily="49" charset="-122"/>
                <a:ea typeface="黑体" panose="02010609060101010101" pitchFamily="49" charset="-122"/>
              </a:rPr>
              <a:t>SQLServer</a:t>
            </a:r>
            <a:r>
              <a:rPr lang="zh-CN" altLang="en-US" sz="2400" dirty="0">
                <a:solidFill>
                  <a:prstClr val="black"/>
                </a:solidFill>
                <a:latin typeface="黑体" panose="02010609060101010101" pitchFamily="49" charset="-122"/>
                <a:ea typeface="黑体" panose="02010609060101010101" pitchFamily="49" charset="-122"/>
              </a:rPr>
              <a:t>是目前流行的数据库之一，它已广泛应用于金融、保险、电力、行政管理等与数据库有关的行业。而且，由于其易操作性及友好的界 面</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赢得了广大用户的青睐</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尤其是</a:t>
            </a:r>
            <a:r>
              <a:rPr lang="en-US" altLang="zh-CN" sz="2400" dirty="0" err="1">
                <a:solidFill>
                  <a:prstClr val="black"/>
                </a:solidFill>
                <a:latin typeface="黑体" panose="02010609060101010101" pitchFamily="49" charset="-122"/>
                <a:ea typeface="黑体" panose="02010609060101010101" pitchFamily="49" charset="-122"/>
              </a:rPr>
              <a:t>SQLServer</a:t>
            </a:r>
            <a:r>
              <a:rPr lang="zh-CN" altLang="en-US" sz="2400" dirty="0">
                <a:solidFill>
                  <a:prstClr val="black"/>
                </a:solidFill>
                <a:latin typeface="黑体" panose="02010609060101010101" pitchFamily="49" charset="-122"/>
                <a:ea typeface="黑体" panose="02010609060101010101" pitchFamily="49" charset="-122"/>
              </a:rPr>
              <a:t>与其它数据库</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如</a:t>
            </a:r>
            <a:r>
              <a:rPr lang="en-US" altLang="zh-CN" sz="2400" dirty="0">
                <a:solidFill>
                  <a:prstClr val="black"/>
                </a:solidFill>
                <a:latin typeface="黑体" panose="02010609060101010101" pitchFamily="49" charset="-122"/>
                <a:ea typeface="黑体" panose="02010609060101010101" pitchFamily="49" charset="-122"/>
              </a:rPr>
              <a:t>Access</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FoxPro</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Excel</a:t>
            </a:r>
            <a:r>
              <a:rPr lang="zh-CN" altLang="en-US" sz="2400" dirty="0">
                <a:solidFill>
                  <a:prstClr val="black"/>
                </a:solidFill>
                <a:latin typeface="黑体" panose="02010609060101010101" pitchFamily="49" charset="-122"/>
                <a:ea typeface="黑体" panose="02010609060101010101" pitchFamily="49" charset="-122"/>
              </a:rPr>
              <a:t>等有良好的</a:t>
            </a:r>
            <a:r>
              <a:rPr lang="en-US" altLang="zh-CN" sz="2400" dirty="0">
                <a:solidFill>
                  <a:prstClr val="black"/>
                </a:solidFill>
                <a:latin typeface="黑体" panose="02010609060101010101" pitchFamily="49" charset="-122"/>
                <a:ea typeface="黑体" panose="02010609060101010101" pitchFamily="49" charset="-122"/>
              </a:rPr>
              <a:t>ODBC</a:t>
            </a:r>
            <a:r>
              <a:rPr lang="zh-CN" altLang="en-US" sz="2400" dirty="0">
                <a:solidFill>
                  <a:prstClr val="black"/>
                </a:solidFill>
                <a:latin typeface="黑体" panose="02010609060101010101" pitchFamily="49" charset="-122"/>
                <a:ea typeface="黑体" panose="02010609060101010101" pitchFamily="49" charset="-122"/>
              </a:rPr>
              <a:t>接口，可以把上述数据库 转成</a:t>
            </a:r>
            <a:r>
              <a:rPr lang="en-US" altLang="zh-CN" sz="2400" dirty="0" err="1">
                <a:solidFill>
                  <a:prstClr val="black"/>
                </a:solidFill>
                <a:latin typeface="黑体" panose="02010609060101010101" pitchFamily="49" charset="-122"/>
                <a:ea typeface="黑体" panose="02010609060101010101" pitchFamily="49" charset="-122"/>
              </a:rPr>
              <a:t>SQLServer</a:t>
            </a:r>
            <a:r>
              <a:rPr lang="zh-CN" altLang="en-US" sz="2400" dirty="0">
                <a:solidFill>
                  <a:prstClr val="black"/>
                </a:solidFill>
                <a:latin typeface="黑体" panose="02010609060101010101" pitchFamily="49" charset="-122"/>
                <a:ea typeface="黑体" panose="02010609060101010101" pitchFamily="49" charset="-122"/>
              </a:rPr>
              <a:t>的数据库</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因此目前越来越多的读者正在使用</a:t>
            </a:r>
            <a:r>
              <a:rPr lang="en-US" altLang="zh-CN" sz="2400" dirty="0" err="1">
                <a:solidFill>
                  <a:prstClr val="black"/>
                </a:solidFill>
                <a:latin typeface="黑体" panose="02010609060101010101" pitchFamily="49" charset="-122"/>
                <a:ea typeface="黑体" panose="02010609060101010101" pitchFamily="49" charset="-122"/>
              </a:rPr>
              <a:t>SQLServer</a:t>
            </a:r>
            <a:r>
              <a:rPr lang="zh-CN" altLang="en-US" sz="2400" dirty="0">
                <a:solidFill>
                  <a:prstClr val="black"/>
                </a:solidFill>
                <a:latin typeface="黑体" panose="02010609060101010101" pitchFamily="49" charset="-122"/>
                <a:ea typeface="黑体" panose="02010609060101010101" pitchFamily="49" charset="-122"/>
              </a:rPr>
              <a:t>。</a:t>
            </a:r>
          </a:p>
          <a:p>
            <a:pPr lvl="0" indent="457200"/>
            <a:r>
              <a:rPr lang="en-US" altLang="zh-CN" sz="2400" dirty="0">
                <a:solidFill>
                  <a:prstClr val="black"/>
                </a:solidFill>
                <a:latin typeface="黑体" panose="02010609060101010101" pitchFamily="49" charset="-122"/>
                <a:ea typeface="黑体" panose="02010609060101010101" pitchFamily="49" charset="-122"/>
              </a:rPr>
              <a:t>SQL Server</a:t>
            </a:r>
            <a:r>
              <a:rPr lang="zh-CN" altLang="en-US" sz="2400" dirty="0">
                <a:solidFill>
                  <a:prstClr val="black"/>
                </a:solidFill>
                <a:latin typeface="黑体" panose="02010609060101010101" pitchFamily="49" charset="-122"/>
                <a:ea typeface="黑体" panose="02010609060101010101" pitchFamily="49" charset="-122"/>
              </a:rPr>
              <a:t>由于是微软的产品，又有着如此强大的功能，所以他的影响力是几种数据库系统中比较大，用户也是比较多的。它一般是和同是微软产品的</a:t>
            </a:r>
            <a:r>
              <a:rPr lang="en-US" altLang="zh-CN" sz="2400" dirty="0" err="1">
                <a:solidFill>
                  <a:prstClr val="black"/>
                </a:solidFill>
                <a:latin typeface="黑体" panose="02010609060101010101" pitchFamily="49" charset="-122"/>
                <a:ea typeface="黑体" panose="02010609060101010101" pitchFamily="49" charset="-122"/>
              </a:rPr>
              <a:t>.net</a:t>
            </a:r>
            <a:r>
              <a:rPr lang="zh-CN" altLang="en-US" sz="2400" dirty="0">
                <a:solidFill>
                  <a:prstClr val="black"/>
                </a:solidFill>
                <a:latin typeface="黑体" panose="02010609060101010101" pitchFamily="49" charset="-122"/>
                <a:ea typeface="黑体" panose="02010609060101010101" pitchFamily="49" charset="-122"/>
              </a:rPr>
              <a:t>平台一起搭配使用。当然其他的各种开发平台，都提供了与它相关的数据库连接方式。</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092097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D999A-4CBF-4475-A6F0-0A87C60464AF}"/>
              </a:ext>
            </a:extLst>
          </p:cNvPr>
          <p:cNvSpPr>
            <a:spLocks noGrp="1"/>
          </p:cNvSpPr>
          <p:nvPr>
            <p:ph type="title"/>
          </p:nvPr>
        </p:nvSpPr>
        <p:spPr/>
        <p:txBody>
          <a:bodyPr/>
          <a:lstStyle/>
          <a:p>
            <a:r>
              <a:rPr lang="zh-CN" altLang="en-US" dirty="0"/>
              <a:t>数据库发展现状</a:t>
            </a:r>
            <a:r>
              <a:rPr lang="en-US" altLang="zh-CN" dirty="0"/>
              <a:t>-</a:t>
            </a:r>
            <a:r>
              <a:rPr lang="zh-CN" altLang="en-US" b="1" dirty="0">
                <a:latin typeface="黑体" panose="02010609060101010101" pitchFamily="49" charset="-122"/>
                <a:ea typeface="黑体" panose="02010609060101010101" pitchFamily="49" charset="-122"/>
              </a:rPr>
              <a:t>主流数据库类型简介</a:t>
            </a:r>
            <a:endParaRPr lang="zh-CN" altLang="en-US" dirty="0"/>
          </a:p>
        </p:txBody>
      </p:sp>
      <p:sp>
        <p:nvSpPr>
          <p:cNvPr id="3" name="灯片编号占位符 2">
            <a:extLst>
              <a:ext uri="{FF2B5EF4-FFF2-40B4-BE49-F238E27FC236}">
                <a16:creationId xmlns:a16="http://schemas.microsoft.com/office/drawing/2014/main" id="{751B7316-22DE-42AA-BD27-ACC059817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70D8578-DDD4-487D-A316-C8E65CC577E1}" type="slidenum">
              <a:rPr kumimoji="0" lang="zh-CN" altLang="en-US" sz="14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文本框 3">
            <a:extLst>
              <a:ext uri="{FF2B5EF4-FFF2-40B4-BE49-F238E27FC236}">
                <a16:creationId xmlns:a16="http://schemas.microsoft.com/office/drawing/2014/main" id="{87AFF216-8416-4B7F-B679-2030A251BA35}"/>
              </a:ext>
            </a:extLst>
          </p:cNvPr>
          <p:cNvSpPr txBox="1"/>
          <p:nvPr/>
        </p:nvSpPr>
        <p:spPr>
          <a:xfrm>
            <a:off x="665922" y="1772227"/>
            <a:ext cx="10283686" cy="3046988"/>
          </a:xfrm>
          <a:prstGeom prst="rect">
            <a:avLst/>
          </a:prstGeom>
          <a:noFill/>
        </p:spPr>
        <p:txBody>
          <a:bodyPr wrap="square" rtlCol="0">
            <a:spAutoFit/>
          </a:bodyPr>
          <a:lstStyle/>
          <a:p>
            <a:pPr lvl="0" indent="457200"/>
            <a:r>
              <a:rPr lang="zh-CN" altLang="en-US" sz="2400" dirty="0">
                <a:solidFill>
                  <a:prstClr val="black"/>
                </a:solidFill>
                <a:latin typeface="黑体" panose="02010609060101010101" pitchFamily="49" charset="-122"/>
                <a:ea typeface="黑体" panose="02010609060101010101" pitchFamily="49" charset="-122"/>
              </a:rPr>
              <a:t>美国</a:t>
            </a:r>
            <a:r>
              <a:rPr lang="en-US" altLang="zh-CN" sz="2400" dirty="0">
                <a:solidFill>
                  <a:prstClr val="black"/>
                </a:solidFill>
                <a:latin typeface="黑体" panose="02010609060101010101" pitchFamily="49" charset="-122"/>
                <a:ea typeface="黑体" panose="02010609060101010101" pitchFamily="49" charset="-122"/>
              </a:rPr>
              <a:t>Sybase</a:t>
            </a:r>
            <a:r>
              <a:rPr lang="zh-CN" altLang="en-US" sz="2400" dirty="0">
                <a:solidFill>
                  <a:prstClr val="black"/>
                </a:solidFill>
                <a:latin typeface="黑体" panose="02010609060101010101" pitchFamily="49" charset="-122"/>
                <a:ea typeface="黑体" panose="02010609060101010101" pitchFamily="49" charset="-122"/>
              </a:rPr>
              <a:t>公司研制的一种关系型数据库系统，是一种典型的</a:t>
            </a:r>
            <a:r>
              <a:rPr lang="en-US" altLang="zh-CN" sz="2400" dirty="0">
                <a:solidFill>
                  <a:prstClr val="black"/>
                </a:solidFill>
                <a:latin typeface="黑体" panose="02010609060101010101" pitchFamily="49" charset="-122"/>
                <a:ea typeface="黑体" panose="02010609060101010101" pitchFamily="49" charset="-122"/>
              </a:rPr>
              <a:t>UNIX</a:t>
            </a:r>
            <a:r>
              <a:rPr lang="zh-CN" altLang="en-US" sz="2400" dirty="0">
                <a:solidFill>
                  <a:prstClr val="black"/>
                </a:solidFill>
                <a:latin typeface="黑体" panose="02010609060101010101" pitchFamily="49" charset="-122"/>
                <a:ea typeface="黑体" panose="02010609060101010101" pitchFamily="49" charset="-122"/>
              </a:rPr>
              <a:t>或</a:t>
            </a:r>
            <a:r>
              <a:rPr lang="en-US" altLang="zh-CN" sz="2400" dirty="0" err="1">
                <a:solidFill>
                  <a:prstClr val="black"/>
                </a:solidFill>
                <a:latin typeface="黑体" panose="02010609060101010101" pitchFamily="49" charset="-122"/>
                <a:ea typeface="黑体" panose="02010609060101010101" pitchFamily="49" charset="-122"/>
              </a:rPr>
              <a:t>WindowsNT</a:t>
            </a:r>
            <a:r>
              <a:rPr lang="zh-CN" altLang="en-US" sz="2400" dirty="0">
                <a:solidFill>
                  <a:prstClr val="black"/>
                </a:solidFill>
                <a:latin typeface="黑体" panose="02010609060101010101" pitchFamily="49" charset="-122"/>
                <a:ea typeface="黑体" panose="02010609060101010101" pitchFamily="49" charset="-122"/>
              </a:rPr>
              <a:t>平台上客户机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服务器环境下的大型数据库系统。 </a:t>
            </a:r>
            <a:r>
              <a:rPr lang="en-US" altLang="zh-CN" sz="2400" dirty="0">
                <a:solidFill>
                  <a:prstClr val="black"/>
                </a:solidFill>
                <a:latin typeface="黑体" panose="02010609060101010101" pitchFamily="49" charset="-122"/>
                <a:ea typeface="黑体" panose="02010609060101010101" pitchFamily="49" charset="-122"/>
              </a:rPr>
              <a:t>Sybase</a:t>
            </a:r>
            <a:r>
              <a:rPr lang="zh-CN" altLang="en-US" sz="2400" dirty="0">
                <a:solidFill>
                  <a:prstClr val="black"/>
                </a:solidFill>
                <a:latin typeface="黑体" panose="02010609060101010101" pitchFamily="49" charset="-122"/>
                <a:ea typeface="黑体" panose="02010609060101010101" pitchFamily="49" charset="-122"/>
              </a:rPr>
              <a:t>提供了一套应用程序编程接口和库，可以与非</a:t>
            </a:r>
            <a:r>
              <a:rPr lang="en-US" altLang="zh-CN" sz="2400" dirty="0">
                <a:solidFill>
                  <a:prstClr val="black"/>
                </a:solidFill>
                <a:latin typeface="黑体" panose="02010609060101010101" pitchFamily="49" charset="-122"/>
                <a:ea typeface="黑体" panose="02010609060101010101" pitchFamily="49" charset="-122"/>
              </a:rPr>
              <a:t>Sybase</a:t>
            </a:r>
            <a:r>
              <a:rPr lang="zh-CN" altLang="en-US" sz="2400" dirty="0">
                <a:solidFill>
                  <a:prstClr val="black"/>
                </a:solidFill>
                <a:latin typeface="黑体" panose="02010609060101010101" pitchFamily="49" charset="-122"/>
                <a:ea typeface="黑体" panose="02010609060101010101" pitchFamily="49" charset="-122"/>
              </a:rPr>
              <a:t>数据源及服务器集成，允许在多个数据库之间复制数据，适于创建多层应用。系统具有完备的触发器、存储过程、规则以及完整性定义，支持优化查询，具有较好的数据安全性。</a:t>
            </a:r>
            <a:r>
              <a:rPr lang="en-US" altLang="zh-CN" sz="2400" dirty="0">
                <a:solidFill>
                  <a:prstClr val="black"/>
                </a:solidFill>
                <a:latin typeface="黑体" panose="02010609060101010101" pitchFamily="49" charset="-122"/>
                <a:ea typeface="黑体" panose="02010609060101010101" pitchFamily="49" charset="-122"/>
              </a:rPr>
              <a:t>Sybase</a:t>
            </a:r>
            <a:r>
              <a:rPr lang="zh-CN" altLang="en-US" sz="2400" dirty="0">
                <a:solidFill>
                  <a:prstClr val="black"/>
                </a:solidFill>
                <a:latin typeface="黑体" panose="02010609060101010101" pitchFamily="49" charset="-122"/>
                <a:ea typeface="黑体" panose="02010609060101010101" pitchFamily="49" charset="-122"/>
              </a:rPr>
              <a:t>通常与</a:t>
            </a:r>
            <a:r>
              <a:rPr lang="en-US" altLang="zh-CN" sz="2400" dirty="0" err="1">
                <a:solidFill>
                  <a:prstClr val="black"/>
                </a:solidFill>
                <a:latin typeface="黑体" panose="02010609060101010101" pitchFamily="49" charset="-122"/>
                <a:ea typeface="黑体" panose="02010609060101010101" pitchFamily="49" charset="-122"/>
              </a:rPr>
              <a:t>SybaseSQLAnywhere</a:t>
            </a:r>
            <a:r>
              <a:rPr lang="zh-CN" altLang="en-US" sz="2400" dirty="0">
                <a:solidFill>
                  <a:prstClr val="black"/>
                </a:solidFill>
                <a:latin typeface="黑体" panose="02010609060101010101" pitchFamily="49" charset="-122"/>
                <a:ea typeface="黑体" panose="02010609060101010101" pitchFamily="49" charset="-122"/>
              </a:rPr>
              <a:t>用于客户机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服务器环境，前者作为服务器数据库，后者为客户机数据库，采用该公司研制的</a:t>
            </a:r>
            <a:r>
              <a:rPr lang="en-US" altLang="zh-CN" sz="2400" dirty="0">
                <a:solidFill>
                  <a:prstClr val="black"/>
                </a:solidFill>
                <a:latin typeface="黑体" panose="02010609060101010101" pitchFamily="49" charset="-122"/>
                <a:ea typeface="黑体" panose="02010609060101010101" pitchFamily="49" charset="-122"/>
              </a:rPr>
              <a:t>PowerBuilder</a:t>
            </a:r>
            <a:r>
              <a:rPr lang="zh-CN" altLang="en-US" sz="2400" dirty="0">
                <a:solidFill>
                  <a:prstClr val="black"/>
                </a:solidFill>
                <a:latin typeface="黑体" panose="02010609060101010101" pitchFamily="49" charset="-122"/>
                <a:ea typeface="黑体" panose="02010609060101010101" pitchFamily="49" charset="-122"/>
              </a:rPr>
              <a:t>为开发工具，在我国大中型系统中具有广泛的应用。</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023853624"/>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11B59A"/>
      </a:accent1>
      <a:accent2>
        <a:srgbClr val="ED7D31"/>
      </a:accent2>
      <a:accent3>
        <a:srgbClr val="A5A5A5"/>
      </a:accent3>
      <a:accent4>
        <a:srgbClr val="FFC000"/>
      </a:accent4>
      <a:accent5>
        <a:srgbClr val="3DB39E"/>
      </a:accent5>
      <a:accent6>
        <a:srgbClr val="70AD47"/>
      </a:accent6>
      <a:hlink>
        <a:srgbClr val="3DB39E"/>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993</TotalTime>
  <Words>6446</Words>
  <Application>Microsoft Office PowerPoint</Application>
  <PresentationFormat>宽屏</PresentationFormat>
  <Paragraphs>383</Paragraphs>
  <Slides>33</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Adobe 黑体 Std R</vt:lpstr>
      <vt:lpstr>等线</vt:lpstr>
      <vt:lpstr>黑体</vt:lpstr>
      <vt:lpstr>宋体</vt:lpstr>
      <vt:lpstr>微软雅黑 Light</vt:lpstr>
      <vt:lpstr>Arial</vt:lpstr>
      <vt:lpstr>Calibri</vt:lpstr>
      <vt:lpstr>Office 主题</vt:lpstr>
      <vt:lpstr>PowerPoint 演示文稿</vt:lpstr>
      <vt:lpstr>CONTENTS</vt:lpstr>
      <vt:lpstr>数据库起源</vt:lpstr>
      <vt:lpstr>数据库发展阶段特点</vt:lpstr>
      <vt:lpstr>数据库发展阶段特点</vt:lpstr>
      <vt:lpstr>数据库发展现状-主流数据库类型简介</vt:lpstr>
      <vt:lpstr>数据库发展现状-主流数据库类型简介</vt:lpstr>
      <vt:lpstr>数据库发展现状-主流数据库类型简介</vt:lpstr>
      <vt:lpstr>数据库发展现状-主流数据库类型简介</vt:lpstr>
      <vt:lpstr>数据库发展现状-主流数据库类型简介</vt:lpstr>
      <vt:lpstr>数据库发展现状-主流数据库类型简介</vt:lpstr>
      <vt:lpstr>数据库发展现状-主流数据库类型简介</vt:lpstr>
      <vt:lpstr>数据库发展现状</vt:lpstr>
      <vt:lpstr>数据库发展现状-知识库系统</vt:lpstr>
      <vt:lpstr>数据库发展现状-知识库系统</vt:lpstr>
      <vt:lpstr>数据库发展现状-知识库系统</vt:lpstr>
      <vt:lpstr>数据库发展现状-分布式数据库</vt:lpstr>
      <vt:lpstr>数据库发展现状-分布式数据库</vt:lpstr>
      <vt:lpstr>数据库发展现状-分布式数据库</vt:lpstr>
      <vt:lpstr>数据库发展现状-主动数据库</vt:lpstr>
      <vt:lpstr>数据库发展现状-主动数据库</vt:lpstr>
      <vt:lpstr>数据库发展现状-主动数据库</vt:lpstr>
      <vt:lpstr>数据库发展现状-主动数据库</vt:lpstr>
      <vt:lpstr>数据库发展趋势</vt:lpstr>
      <vt:lpstr>信息集成</vt:lpstr>
      <vt:lpstr>信息集成</vt:lpstr>
      <vt:lpstr>传感器数据库技术</vt:lpstr>
      <vt:lpstr>传感器数据库技术</vt:lpstr>
      <vt:lpstr>XML数据管理</vt:lpstr>
      <vt:lpstr>移动数据管理</vt:lpstr>
      <vt:lpstr>移动数据管理</vt:lpstr>
      <vt:lpstr>微小型数据库技术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 </cp:lastModifiedBy>
  <cp:revision>38</cp:revision>
  <dcterms:created xsi:type="dcterms:W3CDTF">2015-06-09T12:52:33Z</dcterms:created>
  <dcterms:modified xsi:type="dcterms:W3CDTF">2019-04-01T12:59:48Z</dcterms:modified>
</cp:coreProperties>
</file>